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Lst>
  <p:notesMasterIdLst>
    <p:notesMasterId r:id="rId28"/>
  </p:notesMasterIdLst>
  <p:handoutMasterIdLst>
    <p:handoutMasterId r:id="rId29"/>
  </p:handoutMasterIdLst>
  <p:sldIdLst>
    <p:sldId id="323" r:id="rId4"/>
    <p:sldId id="327" r:id="rId5"/>
    <p:sldId id="347" r:id="rId6"/>
    <p:sldId id="348" r:id="rId7"/>
    <p:sldId id="349" r:id="rId8"/>
    <p:sldId id="350" r:id="rId9"/>
    <p:sldId id="353" r:id="rId10"/>
    <p:sldId id="354" r:id="rId11"/>
    <p:sldId id="355" r:id="rId12"/>
    <p:sldId id="376" r:id="rId13"/>
    <p:sldId id="378" r:id="rId14"/>
    <p:sldId id="366" r:id="rId15"/>
    <p:sldId id="365" r:id="rId16"/>
    <p:sldId id="357" r:id="rId17"/>
    <p:sldId id="358" r:id="rId18"/>
    <p:sldId id="361" r:id="rId19"/>
    <p:sldId id="362" r:id="rId20"/>
    <p:sldId id="379" r:id="rId21"/>
    <p:sldId id="363" r:id="rId22"/>
    <p:sldId id="364" r:id="rId23"/>
    <p:sldId id="375" r:id="rId24"/>
    <p:sldId id="374" r:id="rId25"/>
    <p:sldId id="373" r:id="rId26"/>
    <p:sldId id="372" r:id="rId27"/>
  </p:sldIdLst>
  <p:sldSz cx="12195175" cy="6859588"/>
  <p:notesSz cx="6811963" cy="9942513"/>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2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2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2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Arial" pitchFamily="34" charset="0"/>
        <a:ea typeface="+mn-ea"/>
        <a:cs typeface="Arial" pitchFamily="34" charset="0"/>
      </a:defRPr>
    </a:lvl6pPr>
    <a:lvl7pPr marL="2743200" algn="l" defTabSz="914400" rtl="0" eaLnBrk="1" latinLnBrk="0" hangingPunct="1">
      <a:defRPr sz="1200" kern="1200">
        <a:solidFill>
          <a:schemeClr val="tx1"/>
        </a:solidFill>
        <a:latin typeface="Arial" pitchFamily="34" charset="0"/>
        <a:ea typeface="+mn-ea"/>
        <a:cs typeface="Arial" pitchFamily="34" charset="0"/>
      </a:defRPr>
    </a:lvl7pPr>
    <a:lvl8pPr marL="3200400" algn="l" defTabSz="914400" rtl="0" eaLnBrk="1" latinLnBrk="0" hangingPunct="1">
      <a:defRPr sz="1200" kern="1200">
        <a:solidFill>
          <a:schemeClr val="tx1"/>
        </a:solidFill>
        <a:latin typeface="Arial" pitchFamily="34" charset="0"/>
        <a:ea typeface="+mn-ea"/>
        <a:cs typeface="Arial" pitchFamily="34" charset="0"/>
      </a:defRPr>
    </a:lvl8pPr>
    <a:lvl9pPr marL="3657600" algn="l" defTabSz="914400" rtl="0" eaLnBrk="1" latinLnBrk="0" hangingPunct="1">
      <a:defRPr sz="12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33CCFF"/>
    <a:srgbClr val="336600"/>
    <a:srgbClr val="FFFF00"/>
    <a:srgbClr val="F69404"/>
    <a:srgbClr val="F0DFC6"/>
    <a:srgbClr val="FF3300"/>
    <a:srgbClr val="CC4E00"/>
    <a:srgbClr val="DE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898" autoAdjust="0"/>
    <p:restoredTop sz="99886" autoAdjust="0"/>
  </p:normalViewPr>
  <p:slideViewPr>
    <p:cSldViewPr snapToGrid="0">
      <p:cViewPr>
        <p:scale>
          <a:sx n="91" d="100"/>
          <a:sy n="91" d="100"/>
        </p:scale>
        <p:origin x="-774" y="-228"/>
      </p:cViewPr>
      <p:guideLst>
        <p:guide orient="horz" pos="997"/>
        <p:guide pos="384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158"/>
    </p:cViewPr>
  </p:sorterViewPr>
  <p:notesViewPr>
    <p:cSldViewPr snapToGrid="0">
      <p:cViewPr>
        <p:scale>
          <a:sx n="100" d="100"/>
          <a:sy n="100" d="100"/>
        </p:scale>
        <p:origin x="-1470" y="738"/>
      </p:cViewPr>
      <p:guideLst>
        <p:guide orient="horz" pos="3131"/>
        <p:guide pos="214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52750" cy="496888"/>
          </a:xfrm>
          <a:prstGeom prst="rect">
            <a:avLst/>
          </a:prstGeom>
          <a:noFill/>
          <a:ln>
            <a:noFill/>
          </a:ln>
          <a:effectLst/>
          <a:extLst/>
        </p:spPr>
        <p:txBody>
          <a:bodyPr vert="horz" wrap="square" lIns="88350" tIns="44174" rIns="88350" bIns="44174" numCol="1" anchor="t" anchorCtr="0" compatLnSpc="1">
            <a:prstTxWarp prst="textNoShape">
              <a:avLst/>
            </a:prstTxWarp>
          </a:bodyPr>
          <a:lstStyle>
            <a:lvl1pPr defTabSz="884238">
              <a:lnSpc>
                <a:spcPct val="100000"/>
              </a:lnSpc>
              <a:buFontTx/>
              <a:buNone/>
              <a:defRPr>
                <a:latin typeface="Arial" charset="0"/>
                <a:cs typeface="+mn-cs"/>
              </a:defRPr>
            </a:lvl1pPr>
          </a:lstStyle>
          <a:p>
            <a:pPr>
              <a:defRPr/>
            </a:pPr>
            <a:endParaRPr lang="en-US"/>
          </a:p>
        </p:txBody>
      </p:sp>
      <p:sp>
        <p:nvSpPr>
          <p:cNvPr id="30723" name="Rectangle 3"/>
          <p:cNvSpPr>
            <a:spLocks noGrp="1" noChangeArrowheads="1"/>
          </p:cNvSpPr>
          <p:nvPr>
            <p:ph type="dt" sz="quarter" idx="1"/>
          </p:nvPr>
        </p:nvSpPr>
        <p:spPr bwMode="auto">
          <a:xfrm>
            <a:off x="3857625" y="0"/>
            <a:ext cx="2952750" cy="496888"/>
          </a:xfrm>
          <a:prstGeom prst="rect">
            <a:avLst/>
          </a:prstGeom>
          <a:noFill/>
          <a:ln>
            <a:noFill/>
          </a:ln>
          <a:effectLst/>
          <a:extLst/>
        </p:spPr>
        <p:txBody>
          <a:bodyPr vert="horz" wrap="square" lIns="88350" tIns="44174" rIns="88350" bIns="44174" numCol="1" anchor="t" anchorCtr="0" compatLnSpc="1">
            <a:prstTxWarp prst="textNoShape">
              <a:avLst/>
            </a:prstTxWarp>
          </a:bodyPr>
          <a:lstStyle>
            <a:lvl1pPr algn="r" defTabSz="884238">
              <a:lnSpc>
                <a:spcPct val="100000"/>
              </a:lnSpc>
              <a:buFontTx/>
              <a:buNone/>
              <a:defRPr>
                <a:latin typeface="Arial" charset="0"/>
                <a:cs typeface="+mn-cs"/>
              </a:defRPr>
            </a:lvl1pPr>
          </a:lstStyle>
          <a:p>
            <a:pPr>
              <a:defRPr/>
            </a:pPr>
            <a:endParaRPr lang="en-US"/>
          </a:p>
        </p:txBody>
      </p:sp>
      <p:sp>
        <p:nvSpPr>
          <p:cNvPr id="30724" name="Rectangle 4"/>
          <p:cNvSpPr>
            <a:spLocks noGrp="1" noChangeArrowheads="1"/>
          </p:cNvSpPr>
          <p:nvPr>
            <p:ph type="ftr" sz="quarter" idx="2"/>
          </p:nvPr>
        </p:nvSpPr>
        <p:spPr bwMode="auto">
          <a:xfrm>
            <a:off x="0" y="9444038"/>
            <a:ext cx="2952750" cy="496887"/>
          </a:xfrm>
          <a:prstGeom prst="rect">
            <a:avLst/>
          </a:prstGeom>
          <a:noFill/>
          <a:ln>
            <a:noFill/>
          </a:ln>
          <a:effectLst/>
          <a:extLst/>
        </p:spPr>
        <p:txBody>
          <a:bodyPr vert="horz" wrap="square" lIns="88350" tIns="44174" rIns="88350" bIns="44174" numCol="1" anchor="b" anchorCtr="0" compatLnSpc="1">
            <a:prstTxWarp prst="textNoShape">
              <a:avLst/>
            </a:prstTxWarp>
          </a:bodyPr>
          <a:lstStyle>
            <a:lvl1pPr defTabSz="884238">
              <a:lnSpc>
                <a:spcPct val="100000"/>
              </a:lnSpc>
              <a:buFontTx/>
              <a:buNone/>
              <a:defRPr>
                <a:latin typeface="Arial" charset="0"/>
                <a:cs typeface="+mn-cs"/>
              </a:defRPr>
            </a:lvl1pPr>
          </a:lstStyle>
          <a:p>
            <a:pPr>
              <a:defRPr/>
            </a:pPr>
            <a:endParaRPr lang="en-US"/>
          </a:p>
        </p:txBody>
      </p:sp>
      <p:sp>
        <p:nvSpPr>
          <p:cNvPr id="30725" name="Rectangle 5"/>
          <p:cNvSpPr>
            <a:spLocks noGrp="1" noChangeArrowheads="1"/>
          </p:cNvSpPr>
          <p:nvPr>
            <p:ph type="sldNum" sz="quarter" idx="3"/>
          </p:nvPr>
        </p:nvSpPr>
        <p:spPr bwMode="auto">
          <a:xfrm>
            <a:off x="3857625" y="9444038"/>
            <a:ext cx="2952750" cy="496887"/>
          </a:xfrm>
          <a:prstGeom prst="rect">
            <a:avLst/>
          </a:prstGeom>
          <a:noFill/>
          <a:ln>
            <a:noFill/>
          </a:ln>
          <a:effectLst/>
          <a:extLst/>
        </p:spPr>
        <p:txBody>
          <a:bodyPr vert="horz" wrap="square" lIns="88350" tIns="44174" rIns="88350" bIns="44174" numCol="1" anchor="b" anchorCtr="0" compatLnSpc="1">
            <a:prstTxWarp prst="textNoShape">
              <a:avLst/>
            </a:prstTxWarp>
          </a:bodyPr>
          <a:lstStyle>
            <a:lvl1pPr algn="r" defTabSz="884238">
              <a:lnSpc>
                <a:spcPct val="100000"/>
              </a:lnSpc>
              <a:buFontTx/>
              <a:buNone/>
              <a:defRPr>
                <a:latin typeface="Arial" charset="0"/>
                <a:cs typeface="+mn-cs"/>
              </a:defRPr>
            </a:lvl1pPr>
          </a:lstStyle>
          <a:p>
            <a:pPr>
              <a:defRPr/>
            </a:pPr>
            <a:fld id="{0B675977-67D7-4CF3-803F-DDF481931FF5}" type="slidenum">
              <a:rPr lang="en-US"/>
              <a:pPr>
                <a:defRPr/>
              </a:pPr>
              <a:t>‹#›</a:t>
            </a:fld>
            <a:endParaRPr lang="en-US"/>
          </a:p>
        </p:txBody>
      </p:sp>
    </p:spTree>
    <p:extLst>
      <p:ext uri="{BB962C8B-B14F-4D97-AF65-F5344CB8AC3E}">
        <p14:creationId xmlns:p14="http://schemas.microsoft.com/office/powerpoint/2010/main" xmlns="" val="24589055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51163" cy="496888"/>
          </a:xfrm>
          <a:prstGeom prst="rect">
            <a:avLst/>
          </a:prstGeom>
          <a:noFill/>
          <a:ln>
            <a:noFill/>
          </a:ln>
          <a:effectLst/>
          <a:extLst/>
        </p:spPr>
        <p:txBody>
          <a:bodyPr vert="horz" wrap="square" lIns="91398" tIns="45699" rIns="91398" bIns="45699" numCol="1" anchor="t" anchorCtr="0" compatLnSpc="1">
            <a:prstTxWarp prst="textNoShape">
              <a:avLst/>
            </a:prstTxWarp>
          </a:bodyPr>
          <a:lstStyle>
            <a:lvl1pPr>
              <a:lnSpc>
                <a:spcPct val="100000"/>
              </a:lnSpc>
              <a:buFontTx/>
              <a:buNone/>
              <a:defRPr>
                <a:latin typeface="Arial" charset="0"/>
                <a:cs typeface="+mn-cs"/>
              </a:defRPr>
            </a:lvl1pPr>
          </a:lstStyle>
          <a:p>
            <a:pPr>
              <a:defRPr/>
            </a:pPr>
            <a:endParaRPr lang="en-US"/>
          </a:p>
        </p:txBody>
      </p:sp>
      <p:sp>
        <p:nvSpPr>
          <p:cNvPr id="5123" name="Rectangle 3"/>
          <p:cNvSpPr>
            <a:spLocks noGrp="1" noChangeArrowheads="1"/>
          </p:cNvSpPr>
          <p:nvPr>
            <p:ph type="dt" idx="1"/>
          </p:nvPr>
        </p:nvSpPr>
        <p:spPr bwMode="auto">
          <a:xfrm>
            <a:off x="3859213" y="0"/>
            <a:ext cx="2951162" cy="496888"/>
          </a:xfrm>
          <a:prstGeom prst="rect">
            <a:avLst/>
          </a:prstGeom>
          <a:noFill/>
          <a:ln>
            <a:noFill/>
          </a:ln>
          <a:effectLst/>
          <a:extLst/>
        </p:spPr>
        <p:txBody>
          <a:bodyPr vert="horz" wrap="square" lIns="91398" tIns="45699" rIns="91398" bIns="45699" numCol="1" anchor="t" anchorCtr="0" compatLnSpc="1">
            <a:prstTxWarp prst="textNoShape">
              <a:avLst/>
            </a:prstTxWarp>
          </a:bodyPr>
          <a:lstStyle>
            <a:lvl1pPr algn="r">
              <a:lnSpc>
                <a:spcPct val="100000"/>
              </a:lnSpc>
              <a:buFontTx/>
              <a:buNone/>
              <a:defRPr>
                <a:latin typeface="Arial" charset="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95250" y="746125"/>
            <a:ext cx="6624638" cy="37274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5" name="Rectangle 5"/>
          <p:cNvSpPr>
            <a:spLocks noGrp="1" noChangeArrowheads="1"/>
          </p:cNvSpPr>
          <p:nvPr>
            <p:ph type="body" sz="quarter" idx="3"/>
          </p:nvPr>
        </p:nvSpPr>
        <p:spPr bwMode="auto">
          <a:xfrm>
            <a:off x="681038" y="4721225"/>
            <a:ext cx="5449887" cy="4475163"/>
          </a:xfrm>
          <a:prstGeom prst="rect">
            <a:avLst/>
          </a:prstGeom>
          <a:noFill/>
          <a:ln>
            <a:noFill/>
          </a:ln>
          <a:effectLst/>
          <a:extLst/>
        </p:spPr>
        <p:txBody>
          <a:bodyPr vert="horz" wrap="square" lIns="91398" tIns="45699" rIns="91398" bIns="4569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9444038"/>
            <a:ext cx="2951163" cy="496887"/>
          </a:xfrm>
          <a:prstGeom prst="rect">
            <a:avLst/>
          </a:prstGeom>
          <a:noFill/>
          <a:ln>
            <a:noFill/>
          </a:ln>
          <a:effectLst/>
          <a:extLst/>
        </p:spPr>
        <p:txBody>
          <a:bodyPr vert="horz" wrap="square" lIns="91398" tIns="45699" rIns="91398" bIns="45699" numCol="1" anchor="b" anchorCtr="0" compatLnSpc="1">
            <a:prstTxWarp prst="textNoShape">
              <a:avLst/>
            </a:prstTxWarp>
          </a:bodyPr>
          <a:lstStyle>
            <a:lvl1pPr>
              <a:lnSpc>
                <a:spcPct val="100000"/>
              </a:lnSpc>
              <a:buFontTx/>
              <a:buNone/>
              <a:defRPr>
                <a:latin typeface="Arial" charset="0"/>
                <a:cs typeface="+mn-cs"/>
              </a:defRPr>
            </a:lvl1pPr>
          </a:lstStyle>
          <a:p>
            <a:pPr>
              <a:defRPr/>
            </a:pPr>
            <a:endParaRPr lang="en-US"/>
          </a:p>
        </p:txBody>
      </p:sp>
      <p:sp>
        <p:nvSpPr>
          <p:cNvPr id="5127" name="Rectangle 7"/>
          <p:cNvSpPr>
            <a:spLocks noGrp="1" noChangeArrowheads="1"/>
          </p:cNvSpPr>
          <p:nvPr>
            <p:ph type="sldNum" sz="quarter" idx="5"/>
          </p:nvPr>
        </p:nvSpPr>
        <p:spPr bwMode="auto">
          <a:xfrm>
            <a:off x="3859213" y="9444038"/>
            <a:ext cx="2951162" cy="496887"/>
          </a:xfrm>
          <a:prstGeom prst="rect">
            <a:avLst/>
          </a:prstGeom>
          <a:noFill/>
          <a:ln>
            <a:noFill/>
          </a:ln>
          <a:effectLst/>
          <a:extLst/>
        </p:spPr>
        <p:txBody>
          <a:bodyPr vert="horz" wrap="square" lIns="91398" tIns="45699" rIns="91398" bIns="45699" numCol="1" anchor="b" anchorCtr="0" compatLnSpc="1">
            <a:prstTxWarp prst="textNoShape">
              <a:avLst/>
            </a:prstTxWarp>
          </a:bodyPr>
          <a:lstStyle>
            <a:lvl1pPr algn="r">
              <a:lnSpc>
                <a:spcPct val="100000"/>
              </a:lnSpc>
              <a:buFontTx/>
              <a:buNone/>
              <a:defRPr>
                <a:latin typeface="Arial" charset="0"/>
                <a:cs typeface="+mn-cs"/>
              </a:defRPr>
            </a:lvl1pPr>
          </a:lstStyle>
          <a:p>
            <a:pPr>
              <a:defRPr/>
            </a:pPr>
            <a:fld id="{689CAD81-24B9-44A6-A45A-B2A769BEFF54}" type="slidenum">
              <a:rPr lang="en-US"/>
              <a:pPr>
                <a:defRPr/>
              </a:pPr>
              <a:t>‹#›</a:t>
            </a:fld>
            <a:endParaRPr lang="en-US"/>
          </a:p>
        </p:txBody>
      </p:sp>
    </p:spTree>
    <p:extLst>
      <p:ext uri="{BB962C8B-B14F-4D97-AF65-F5344CB8AC3E}">
        <p14:creationId xmlns:p14="http://schemas.microsoft.com/office/powerpoint/2010/main" xmlns="" val="13057340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a:ln/>
        </p:spPr>
      </p:sp>
      <p:sp>
        <p:nvSpPr>
          <p:cNvPr id="2662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AU" smtClean="0">
              <a:latin typeface="Arial" pitchFamily="34" charset="0"/>
            </a:endParaRPr>
          </a:p>
        </p:txBody>
      </p:sp>
      <p:sp>
        <p:nvSpPr>
          <p:cNvPr id="23556" name="Slide Number Placeholder 3"/>
          <p:cNvSpPr>
            <a:spLocks noGrp="1"/>
          </p:cNvSpPr>
          <p:nvPr>
            <p:ph type="sldNum" sz="quarter" idx="5"/>
          </p:nvPr>
        </p:nvSpPr>
        <p:spPr/>
        <p:txBody>
          <a:bodyPr/>
          <a:lstStyle>
            <a:lvl1pPr eaLnBrk="0" hangingPunct="0">
              <a:lnSpc>
                <a:spcPct val="110000"/>
              </a:lnSpc>
              <a:buChar char="•"/>
              <a:defRPr sz="1200">
                <a:solidFill>
                  <a:schemeClr val="tx1"/>
                </a:solidFill>
                <a:latin typeface="Arial" charset="0"/>
              </a:defRPr>
            </a:lvl1pPr>
            <a:lvl2pPr marL="742950" indent="-285750" eaLnBrk="0" hangingPunct="0">
              <a:lnSpc>
                <a:spcPct val="110000"/>
              </a:lnSpc>
              <a:buChar char="•"/>
              <a:defRPr sz="1200">
                <a:solidFill>
                  <a:schemeClr val="tx1"/>
                </a:solidFill>
                <a:latin typeface="Arial" charset="0"/>
              </a:defRPr>
            </a:lvl2pPr>
            <a:lvl3pPr marL="1143000" indent="-228600" eaLnBrk="0" hangingPunct="0">
              <a:lnSpc>
                <a:spcPct val="110000"/>
              </a:lnSpc>
              <a:buChar char="•"/>
              <a:defRPr sz="1200">
                <a:solidFill>
                  <a:schemeClr val="tx1"/>
                </a:solidFill>
                <a:latin typeface="Arial" charset="0"/>
              </a:defRPr>
            </a:lvl3pPr>
            <a:lvl4pPr marL="1600200" indent="-228600" eaLnBrk="0" hangingPunct="0">
              <a:lnSpc>
                <a:spcPct val="110000"/>
              </a:lnSpc>
              <a:buChar char="•"/>
              <a:defRPr sz="1200">
                <a:solidFill>
                  <a:schemeClr val="tx1"/>
                </a:solidFill>
                <a:latin typeface="Arial" charset="0"/>
              </a:defRPr>
            </a:lvl4pPr>
            <a:lvl5pPr marL="2057400" indent="-228600" eaLnBrk="0" hangingPunct="0">
              <a:lnSpc>
                <a:spcPct val="110000"/>
              </a:lnSpc>
              <a:buChar char="•"/>
              <a:defRPr sz="1200">
                <a:solidFill>
                  <a:schemeClr val="tx1"/>
                </a:solidFill>
                <a:latin typeface="Arial" charset="0"/>
              </a:defRPr>
            </a:lvl5pPr>
            <a:lvl6pPr marL="2514600" indent="-228600" eaLnBrk="0" fontAlgn="base" hangingPunct="0">
              <a:lnSpc>
                <a:spcPct val="110000"/>
              </a:lnSpc>
              <a:spcBef>
                <a:spcPct val="0"/>
              </a:spcBef>
              <a:spcAft>
                <a:spcPct val="0"/>
              </a:spcAft>
              <a:buChar char="•"/>
              <a:defRPr sz="1200">
                <a:solidFill>
                  <a:schemeClr val="tx1"/>
                </a:solidFill>
                <a:latin typeface="Arial" charset="0"/>
              </a:defRPr>
            </a:lvl6pPr>
            <a:lvl7pPr marL="2971800" indent="-228600" eaLnBrk="0" fontAlgn="base" hangingPunct="0">
              <a:lnSpc>
                <a:spcPct val="110000"/>
              </a:lnSpc>
              <a:spcBef>
                <a:spcPct val="0"/>
              </a:spcBef>
              <a:spcAft>
                <a:spcPct val="0"/>
              </a:spcAft>
              <a:buChar char="•"/>
              <a:defRPr sz="1200">
                <a:solidFill>
                  <a:schemeClr val="tx1"/>
                </a:solidFill>
                <a:latin typeface="Arial" charset="0"/>
              </a:defRPr>
            </a:lvl7pPr>
            <a:lvl8pPr marL="3429000" indent="-228600" eaLnBrk="0" fontAlgn="base" hangingPunct="0">
              <a:lnSpc>
                <a:spcPct val="110000"/>
              </a:lnSpc>
              <a:spcBef>
                <a:spcPct val="0"/>
              </a:spcBef>
              <a:spcAft>
                <a:spcPct val="0"/>
              </a:spcAft>
              <a:buChar char="•"/>
              <a:defRPr sz="1200">
                <a:solidFill>
                  <a:schemeClr val="tx1"/>
                </a:solidFill>
                <a:latin typeface="Arial" charset="0"/>
              </a:defRPr>
            </a:lvl8pPr>
            <a:lvl9pPr marL="3886200" indent="-228600" eaLnBrk="0" fontAlgn="base" hangingPunct="0">
              <a:lnSpc>
                <a:spcPct val="110000"/>
              </a:lnSpc>
              <a:spcBef>
                <a:spcPct val="0"/>
              </a:spcBef>
              <a:spcAft>
                <a:spcPct val="0"/>
              </a:spcAft>
              <a:buChar char="•"/>
              <a:defRPr sz="1200">
                <a:solidFill>
                  <a:schemeClr val="tx1"/>
                </a:solidFill>
                <a:latin typeface="Arial" charset="0"/>
              </a:defRPr>
            </a:lvl9pPr>
          </a:lstStyle>
          <a:p>
            <a:pPr eaLnBrk="1" hangingPunct="1">
              <a:lnSpc>
                <a:spcPct val="100000"/>
              </a:lnSpc>
              <a:buFontTx/>
              <a:buNone/>
              <a:defRPr/>
            </a:pPr>
            <a:fld id="{D61BC06F-02E6-4772-B90D-95BBB1089C6C}" type="slidenum">
              <a:rPr lang="en-US" smtClean="0"/>
              <a:pPr eaLnBrk="1" hangingPunct="1">
                <a:lnSpc>
                  <a:spcPct val="100000"/>
                </a:lnSpc>
                <a:buFontTx/>
                <a:buNone/>
                <a:defRPr/>
              </a:pPr>
              <a:t>12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6375" cy="1471613"/>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800" y="3887788"/>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23E24A0D-4861-42EF-9818-14AA7A5A1F30}" type="slidenum">
              <a:rPr lang="en-US"/>
              <a:pPr>
                <a:defRPr/>
              </a:pPr>
              <a:t>‹#›</a:t>
            </a:fld>
            <a:endParaRPr lang="en-US"/>
          </a:p>
        </p:txBody>
      </p:sp>
    </p:spTree>
    <p:extLst>
      <p:ext uri="{BB962C8B-B14F-4D97-AF65-F5344CB8AC3E}">
        <p14:creationId xmlns:p14="http://schemas.microsoft.com/office/powerpoint/2010/main" xmlns="" val="628047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CF7C9591-2328-4DA6-B755-C16B5592AA24}" type="slidenum">
              <a:rPr lang="en-US"/>
              <a:pPr>
                <a:defRPr/>
              </a:pPr>
              <a:t>‹#›</a:t>
            </a:fld>
            <a:endParaRPr lang="en-US"/>
          </a:p>
        </p:txBody>
      </p:sp>
    </p:spTree>
    <p:extLst>
      <p:ext uri="{BB962C8B-B14F-4D97-AF65-F5344CB8AC3E}">
        <p14:creationId xmlns:p14="http://schemas.microsoft.com/office/powerpoint/2010/main" xmlns="" val="3868818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4763" y="220663"/>
            <a:ext cx="2917825" cy="6097587"/>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141288" y="220663"/>
            <a:ext cx="8601075" cy="60975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1E849689-25A1-41B4-8BE1-2A1E20DFD90A}" type="slidenum">
              <a:rPr lang="en-US"/>
              <a:pPr>
                <a:defRPr/>
              </a:pPr>
              <a:t>‹#›</a:t>
            </a:fld>
            <a:endParaRPr lang="en-US"/>
          </a:p>
        </p:txBody>
      </p:sp>
    </p:spTree>
    <p:extLst>
      <p:ext uri="{BB962C8B-B14F-4D97-AF65-F5344CB8AC3E}">
        <p14:creationId xmlns:p14="http://schemas.microsoft.com/office/powerpoint/2010/main" xmlns="" val="523411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6375" cy="1471613"/>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800" y="3887788"/>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4F74A7CD-58B1-4A37-A25C-1B717AA069A9}" type="slidenum">
              <a:rPr lang="en-US"/>
              <a:pPr>
                <a:defRPr/>
              </a:pPr>
              <a:t>‹#›</a:t>
            </a:fld>
            <a:endParaRPr lang="en-US"/>
          </a:p>
        </p:txBody>
      </p:sp>
    </p:spTree>
    <p:extLst>
      <p:ext uri="{BB962C8B-B14F-4D97-AF65-F5344CB8AC3E}">
        <p14:creationId xmlns:p14="http://schemas.microsoft.com/office/powerpoint/2010/main" xmlns="" val="3243027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CD3C0AE1-14A7-4121-900D-9C5455A4F3FC}" type="slidenum">
              <a:rPr lang="en-US"/>
              <a:pPr>
                <a:defRPr/>
              </a:pPr>
              <a:t>‹#›</a:t>
            </a:fld>
            <a:endParaRPr lang="en-US"/>
          </a:p>
        </p:txBody>
      </p:sp>
    </p:spTree>
    <p:extLst>
      <p:ext uri="{BB962C8B-B14F-4D97-AF65-F5344CB8AC3E}">
        <p14:creationId xmlns:p14="http://schemas.microsoft.com/office/powerpoint/2010/main" xmlns="" val="1675264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8488"/>
            <a:ext cx="10366375"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3613" y="2906713"/>
            <a:ext cx="10366375" cy="15017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3DE6F396-8CE2-42E7-92BB-DD0A16B3FDB7}" type="slidenum">
              <a:rPr lang="en-US"/>
              <a:pPr>
                <a:defRPr/>
              </a:pPr>
              <a:t>‹#›</a:t>
            </a:fld>
            <a:endParaRPr lang="en-US"/>
          </a:p>
        </p:txBody>
      </p:sp>
    </p:spTree>
    <p:extLst>
      <p:ext uri="{BB962C8B-B14F-4D97-AF65-F5344CB8AC3E}">
        <p14:creationId xmlns:p14="http://schemas.microsoft.com/office/powerpoint/2010/main" xmlns="" val="1334790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69900" y="1076325"/>
            <a:ext cx="5594350" cy="524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216650" y="1076325"/>
            <a:ext cx="5595938" cy="524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6"/>
          <p:cNvSpPr>
            <a:spLocks noGrp="1" noChangeArrowheads="1"/>
          </p:cNvSpPr>
          <p:nvPr>
            <p:ph type="sldNum" sz="quarter" idx="10"/>
          </p:nvPr>
        </p:nvSpPr>
        <p:spPr>
          <a:ln/>
        </p:spPr>
        <p:txBody>
          <a:bodyPr/>
          <a:lstStyle>
            <a:lvl1pPr>
              <a:defRPr/>
            </a:lvl1pPr>
          </a:lstStyle>
          <a:p>
            <a:pPr>
              <a:defRPr/>
            </a:pPr>
            <a:fld id="{27E84885-2453-4B60-A336-B682A12DE9CD}" type="slidenum">
              <a:rPr lang="en-US"/>
              <a:pPr>
                <a:defRPr/>
              </a:pPr>
              <a:t>‹#›</a:t>
            </a:fld>
            <a:endParaRPr lang="en-US"/>
          </a:p>
        </p:txBody>
      </p:sp>
    </p:spTree>
    <p:extLst>
      <p:ext uri="{BB962C8B-B14F-4D97-AF65-F5344CB8AC3E}">
        <p14:creationId xmlns:p14="http://schemas.microsoft.com/office/powerpoint/2010/main" xmlns="" val="1139832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5975"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7975"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425" y="2174875"/>
            <a:ext cx="5391150"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6"/>
          <p:cNvSpPr>
            <a:spLocks noGrp="1" noChangeArrowheads="1"/>
          </p:cNvSpPr>
          <p:nvPr>
            <p:ph type="sldNum" sz="quarter" idx="10"/>
          </p:nvPr>
        </p:nvSpPr>
        <p:spPr>
          <a:ln/>
        </p:spPr>
        <p:txBody>
          <a:bodyPr/>
          <a:lstStyle>
            <a:lvl1pPr>
              <a:defRPr/>
            </a:lvl1pPr>
          </a:lstStyle>
          <a:p>
            <a:pPr>
              <a:defRPr/>
            </a:pPr>
            <a:fld id="{984E8FBE-886F-4215-B753-36F826E49149}" type="slidenum">
              <a:rPr lang="en-US"/>
              <a:pPr>
                <a:defRPr/>
              </a:pPr>
              <a:t>‹#›</a:t>
            </a:fld>
            <a:endParaRPr lang="en-US"/>
          </a:p>
        </p:txBody>
      </p:sp>
    </p:spTree>
    <p:extLst>
      <p:ext uri="{BB962C8B-B14F-4D97-AF65-F5344CB8AC3E}">
        <p14:creationId xmlns:p14="http://schemas.microsoft.com/office/powerpoint/2010/main" xmlns="" val="3749667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6"/>
          <p:cNvSpPr>
            <a:spLocks noGrp="1" noChangeArrowheads="1"/>
          </p:cNvSpPr>
          <p:nvPr>
            <p:ph type="sldNum" sz="quarter" idx="10"/>
          </p:nvPr>
        </p:nvSpPr>
        <p:spPr>
          <a:ln/>
        </p:spPr>
        <p:txBody>
          <a:bodyPr/>
          <a:lstStyle>
            <a:lvl1pPr>
              <a:defRPr/>
            </a:lvl1pPr>
          </a:lstStyle>
          <a:p>
            <a:pPr>
              <a:defRPr/>
            </a:pPr>
            <a:fld id="{63E507C6-C0CC-4A83-AE9C-7B3B8930D480}" type="slidenum">
              <a:rPr lang="en-US"/>
              <a:pPr>
                <a:defRPr/>
              </a:pPr>
              <a:t>‹#›</a:t>
            </a:fld>
            <a:endParaRPr lang="en-US"/>
          </a:p>
        </p:txBody>
      </p:sp>
    </p:spTree>
    <p:extLst>
      <p:ext uri="{BB962C8B-B14F-4D97-AF65-F5344CB8AC3E}">
        <p14:creationId xmlns:p14="http://schemas.microsoft.com/office/powerpoint/2010/main" xmlns="" val="29368186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26229804-229F-4D49-933F-38EC2CED99A4}" type="slidenum">
              <a:rPr lang="en-US"/>
              <a:pPr>
                <a:defRPr/>
              </a:pPr>
              <a:t>‹#›</a:t>
            </a:fld>
            <a:endParaRPr lang="en-US"/>
          </a:p>
        </p:txBody>
      </p:sp>
    </p:spTree>
    <p:extLst>
      <p:ext uri="{BB962C8B-B14F-4D97-AF65-F5344CB8AC3E}">
        <p14:creationId xmlns:p14="http://schemas.microsoft.com/office/powerpoint/2010/main" xmlns="" val="1887820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7263" y="273050"/>
            <a:ext cx="6818312" cy="5854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600" y="1435100"/>
            <a:ext cx="4011613" cy="46926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6E1CF861-C0A0-449B-AC8A-60F0C773D46B}" type="slidenum">
              <a:rPr lang="en-US"/>
              <a:pPr>
                <a:defRPr/>
              </a:pPr>
              <a:t>‹#›</a:t>
            </a:fld>
            <a:endParaRPr lang="en-US"/>
          </a:p>
        </p:txBody>
      </p:sp>
    </p:spTree>
    <p:extLst>
      <p:ext uri="{BB962C8B-B14F-4D97-AF65-F5344CB8AC3E}">
        <p14:creationId xmlns:p14="http://schemas.microsoft.com/office/powerpoint/2010/main" xmlns="" val="3458841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9C298800-D9CF-4347-B427-F723A11542BA}" type="slidenum">
              <a:rPr lang="en-US"/>
              <a:pPr>
                <a:defRPr/>
              </a:pPr>
              <a:t>‹#›</a:t>
            </a:fld>
            <a:endParaRPr lang="en-US"/>
          </a:p>
        </p:txBody>
      </p:sp>
    </p:spTree>
    <p:extLst>
      <p:ext uri="{BB962C8B-B14F-4D97-AF65-F5344CB8AC3E}">
        <p14:creationId xmlns:p14="http://schemas.microsoft.com/office/powerpoint/2010/main" xmlns="" val="4123684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5" y="4802188"/>
            <a:ext cx="7316788" cy="566737"/>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90775" y="612775"/>
            <a:ext cx="7316788" cy="41163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2390775" y="5368925"/>
            <a:ext cx="7316788"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B8F9ACC5-08D8-4E8F-B771-632747C2F5DA}" type="slidenum">
              <a:rPr lang="en-US"/>
              <a:pPr>
                <a:defRPr/>
              </a:pPr>
              <a:t>‹#›</a:t>
            </a:fld>
            <a:endParaRPr lang="en-US"/>
          </a:p>
        </p:txBody>
      </p:sp>
    </p:spTree>
    <p:extLst>
      <p:ext uri="{BB962C8B-B14F-4D97-AF65-F5344CB8AC3E}">
        <p14:creationId xmlns:p14="http://schemas.microsoft.com/office/powerpoint/2010/main" xmlns="" val="3170295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96610E52-02E7-421F-AA40-FFFFFB584CF4}" type="slidenum">
              <a:rPr lang="en-US"/>
              <a:pPr>
                <a:defRPr/>
              </a:pPr>
              <a:t>‹#›</a:t>
            </a:fld>
            <a:endParaRPr lang="en-US"/>
          </a:p>
        </p:txBody>
      </p:sp>
    </p:spTree>
    <p:extLst>
      <p:ext uri="{BB962C8B-B14F-4D97-AF65-F5344CB8AC3E}">
        <p14:creationId xmlns:p14="http://schemas.microsoft.com/office/powerpoint/2010/main" xmlns="" val="23169211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4763" y="220663"/>
            <a:ext cx="2917825" cy="6097587"/>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141288" y="220663"/>
            <a:ext cx="8601075" cy="60975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CD168C04-B33C-4CE1-879E-C12C11B1E1C3}" type="slidenum">
              <a:rPr lang="en-US"/>
              <a:pPr>
                <a:defRPr/>
              </a:pPr>
              <a:t>‹#›</a:t>
            </a:fld>
            <a:endParaRPr lang="en-US"/>
          </a:p>
        </p:txBody>
      </p:sp>
    </p:spTree>
    <p:extLst>
      <p:ext uri="{BB962C8B-B14F-4D97-AF65-F5344CB8AC3E}">
        <p14:creationId xmlns:p14="http://schemas.microsoft.com/office/powerpoint/2010/main" xmlns="" val="30574065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6375" cy="1471613"/>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800" y="3887788"/>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23E24A0D-4861-42EF-9818-14AA7A5A1F30}" type="slidenum">
              <a:rPr lang="en-US"/>
              <a:pPr>
                <a:defRPr/>
              </a:pPr>
              <a:t>‹#›</a:t>
            </a:fld>
            <a:endParaRPr lang="en-US"/>
          </a:p>
        </p:txBody>
      </p:sp>
    </p:spTree>
    <p:extLst>
      <p:ext uri="{BB962C8B-B14F-4D97-AF65-F5344CB8AC3E}">
        <p14:creationId xmlns:p14="http://schemas.microsoft.com/office/powerpoint/2010/main" xmlns="" val="23848598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9C298800-D9CF-4347-B427-F723A11542BA}" type="slidenum">
              <a:rPr lang="en-US"/>
              <a:pPr>
                <a:defRPr/>
              </a:pPr>
              <a:t>‹#›</a:t>
            </a:fld>
            <a:endParaRPr lang="en-US"/>
          </a:p>
        </p:txBody>
      </p:sp>
    </p:spTree>
    <p:extLst>
      <p:ext uri="{BB962C8B-B14F-4D97-AF65-F5344CB8AC3E}">
        <p14:creationId xmlns:p14="http://schemas.microsoft.com/office/powerpoint/2010/main" xmlns="" val="6865877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8488"/>
            <a:ext cx="10366375"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3613" y="2906713"/>
            <a:ext cx="10366375" cy="15017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ED1540C8-F55D-43EA-9777-C392E919976A}" type="slidenum">
              <a:rPr lang="en-US"/>
              <a:pPr>
                <a:defRPr/>
              </a:pPr>
              <a:t>‹#›</a:t>
            </a:fld>
            <a:endParaRPr lang="en-US"/>
          </a:p>
        </p:txBody>
      </p:sp>
    </p:spTree>
    <p:extLst>
      <p:ext uri="{BB962C8B-B14F-4D97-AF65-F5344CB8AC3E}">
        <p14:creationId xmlns:p14="http://schemas.microsoft.com/office/powerpoint/2010/main" xmlns="" val="3466909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69900" y="1076325"/>
            <a:ext cx="5594350" cy="524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216650" y="1076325"/>
            <a:ext cx="5595938" cy="524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6"/>
          <p:cNvSpPr>
            <a:spLocks noGrp="1" noChangeArrowheads="1"/>
          </p:cNvSpPr>
          <p:nvPr>
            <p:ph type="sldNum" sz="quarter" idx="10"/>
          </p:nvPr>
        </p:nvSpPr>
        <p:spPr>
          <a:ln/>
        </p:spPr>
        <p:txBody>
          <a:bodyPr/>
          <a:lstStyle>
            <a:lvl1pPr>
              <a:defRPr/>
            </a:lvl1pPr>
          </a:lstStyle>
          <a:p>
            <a:pPr>
              <a:defRPr/>
            </a:pPr>
            <a:fld id="{92B92931-11F4-4FD2-8532-24B08548E494}" type="slidenum">
              <a:rPr lang="en-US"/>
              <a:pPr>
                <a:defRPr/>
              </a:pPr>
              <a:t>‹#›</a:t>
            </a:fld>
            <a:endParaRPr lang="en-US"/>
          </a:p>
        </p:txBody>
      </p:sp>
    </p:spTree>
    <p:extLst>
      <p:ext uri="{BB962C8B-B14F-4D97-AF65-F5344CB8AC3E}">
        <p14:creationId xmlns:p14="http://schemas.microsoft.com/office/powerpoint/2010/main" xmlns="" val="5057908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5975"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7975"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425" y="2174875"/>
            <a:ext cx="5391150"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6"/>
          <p:cNvSpPr>
            <a:spLocks noGrp="1" noChangeArrowheads="1"/>
          </p:cNvSpPr>
          <p:nvPr>
            <p:ph type="sldNum" sz="quarter" idx="10"/>
          </p:nvPr>
        </p:nvSpPr>
        <p:spPr>
          <a:ln/>
        </p:spPr>
        <p:txBody>
          <a:bodyPr/>
          <a:lstStyle>
            <a:lvl1pPr>
              <a:defRPr/>
            </a:lvl1pPr>
          </a:lstStyle>
          <a:p>
            <a:pPr>
              <a:defRPr/>
            </a:pPr>
            <a:fld id="{556034DD-EDDC-406C-89BD-1AC6CC0910C5}" type="slidenum">
              <a:rPr lang="en-US"/>
              <a:pPr>
                <a:defRPr/>
              </a:pPr>
              <a:t>‹#›</a:t>
            </a:fld>
            <a:endParaRPr lang="en-US"/>
          </a:p>
        </p:txBody>
      </p:sp>
    </p:spTree>
    <p:extLst>
      <p:ext uri="{BB962C8B-B14F-4D97-AF65-F5344CB8AC3E}">
        <p14:creationId xmlns:p14="http://schemas.microsoft.com/office/powerpoint/2010/main" xmlns="" val="37142326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6"/>
          <p:cNvSpPr>
            <a:spLocks noGrp="1" noChangeArrowheads="1"/>
          </p:cNvSpPr>
          <p:nvPr>
            <p:ph type="sldNum" sz="quarter" idx="10"/>
          </p:nvPr>
        </p:nvSpPr>
        <p:spPr>
          <a:ln/>
        </p:spPr>
        <p:txBody>
          <a:bodyPr/>
          <a:lstStyle>
            <a:lvl1pPr>
              <a:defRPr/>
            </a:lvl1pPr>
          </a:lstStyle>
          <a:p>
            <a:pPr>
              <a:defRPr/>
            </a:pPr>
            <a:fld id="{B3EFFAC6-3830-4ABA-8A31-F5FBFCD560B0}" type="slidenum">
              <a:rPr lang="en-US"/>
              <a:pPr>
                <a:defRPr/>
              </a:pPr>
              <a:t>‹#›</a:t>
            </a:fld>
            <a:endParaRPr lang="en-US"/>
          </a:p>
        </p:txBody>
      </p:sp>
    </p:spTree>
    <p:extLst>
      <p:ext uri="{BB962C8B-B14F-4D97-AF65-F5344CB8AC3E}">
        <p14:creationId xmlns:p14="http://schemas.microsoft.com/office/powerpoint/2010/main" xmlns="" val="21138582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AFAC421B-AFCA-4A2D-86FE-1B47267CFBAB}" type="slidenum">
              <a:rPr lang="en-US"/>
              <a:pPr>
                <a:defRPr/>
              </a:pPr>
              <a:t>‹#›</a:t>
            </a:fld>
            <a:endParaRPr lang="en-US"/>
          </a:p>
        </p:txBody>
      </p:sp>
    </p:spTree>
    <p:extLst>
      <p:ext uri="{BB962C8B-B14F-4D97-AF65-F5344CB8AC3E}">
        <p14:creationId xmlns:p14="http://schemas.microsoft.com/office/powerpoint/2010/main" xmlns="" val="2763422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8488"/>
            <a:ext cx="10366375"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3613" y="2906713"/>
            <a:ext cx="10366375" cy="15017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ED1540C8-F55D-43EA-9777-C392E919976A}" type="slidenum">
              <a:rPr lang="en-US"/>
              <a:pPr>
                <a:defRPr/>
              </a:pPr>
              <a:t>‹#›</a:t>
            </a:fld>
            <a:endParaRPr lang="en-US"/>
          </a:p>
        </p:txBody>
      </p:sp>
    </p:spTree>
    <p:extLst>
      <p:ext uri="{BB962C8B-B14F-4D97-AF65-F5344CB8AC3E}">
        <p14:creationId xmlns:p14="http://schemas.microsoft.com/office/powerpoint/2010/main" xmlns="" val="7171765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7263" y="273050"/>
            <a:ext cx="6818312" cy="5854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600" y="1435100"/>
            <a:ext cx="4011613" cy="46926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33E68549-3299-453B-86B6-05894F92FE42}" type="slidenum">
              <a:rPr lang="en-US"/>
              <a:pPr>
                <a:defRPr/>
              </a:pPr>
              <a:t>‹#›</a:t>
            </a:fld>
            <a:endParaRPr lang="en-US"/>
          </a:p>
        </p:txBody>
      </p:sp>
    </p:spTree>
    <p:extLst>
      <p:ext uri="{BB962C8B-B14F-4D97-AF65-F5344CB8AC3E}">
        <p14:creationId xmlns:p14="http://schemas.microsoft.com/office/powerpoint/2010/main" xmlns="" val="24654875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5" y="4802188"/>
            <a:ext cx="7316788" cy="566737"/>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90775" y="612775"/>
            <a:ext cx="7316788" cy="41163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2390775" y="5368925"/>
            <a:ext cx="7316788"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07B5335-555F-471B-A2E4-E6A22A0849AE}" type="slidenum">
              <a:rPr lang="en-US"/>
              <a:pPr>
                <a:defRPr/>
              </a:pPr>
              <a:t>‹#›</a:t>
            </a:fld>
            <a:endParaRPr lang="en-US"/>
          </a:p>
        </p:txBody>
      </p:sp>
    </p:spTree>
    <p:extLst>
      <p:ext uri="{BB962C8B-B14F-4D97-AF65-F5344CB8AC3E}">
        <p14:creationId xmlns:p14="http://schemas.microsoft.com/office/powerpoint/2010/main" xmlns="" val="7866608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CF7C9591-2328-4DA6-B755-C16B5592AA24}" type="slidenum">
              <a:rPr lang="en-US"/>
              <a:pPr>
                <a:defRPr/>
              </a:pPr>
              <a:t>‹#›</a:t>
            </a:fld>
            <a:endParaRPr lang="en-US"/>
          </a:p>
        </p:txBody>
      </p:sp>
    </p:spTree>
    <p:extLst>
      <p:ext uri="{BB962C8B-B14F-4D97-AF65-F5344CB8AC3E}">
        <p14:creationId xmlns:p14="http://schemas.microsoft.com/office/powerpoint/2010/main" xmlns="" val="28444000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4763" y="220663"/>
            <a:ext cx="2917825" cy="6097587"/>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141288" y="220663"/>
            <a:ext cx="8601075" cy="60975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6"/>
          <p:cNvSpPr>
            <a:spLocks noGrp="1" noChangeArrowheads="1"/>
          </p:cNvSpPr>
          <p:nvPr>
            <p:ph type="sldNum" sz="quarter" idx="10"/>
          </p:nvPr>
        </p:nvSpPr>
        <p:spPr>
          <a:ln/>
        </p:spPr>
        <p:txBody>
          <a:bodyPr/>
          <a:lstStyle>
            <a:lvl1pPr>
              <a:defRPr/>
            </a:lvl1pPr>
          </a:lstStyle>
          <a:p>
            <a:pPr>
              <a:defRPr/>
            </a:pPr>
            <a:fld id="{1E849689-25A1-41B4-8BE1-2A1E20DFD90A}" type="slidenum">
              <a:rPr lang="en-US"/>
              <a:pPr>
                <a:defRPr/>
              </a:pPr>
              <a:t>‹#›</a:t>
            </a:fld>
            <a:endParaRPr lang="en-US"/>
          </a:p>
        </p:txBody>
      </p:sp>
    </p:spTree>
    <p:extLst>
      <p:ext uri="{BB962C8B-B14F-4D97-AF65-F5344CB8AC3E}">
        <p14:creationId xmlns:p14="http://schemas.microsoft.com/office/powerpoint/2010/main" xmlns="" val="1952877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69900" y="1076325"/>
            <a:ext cx="5594350" cy="524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216650" y="1076325"/>
            <a:ext cx="5595938" cy="524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6"/>
          <p:cNvSpPr>
            <a:spLocks noGrp="1" noChangeArrowheads="1"/>
          </p:cNvSpPr>
          <p:nvPr>
            <p:ph type="sldNum" sz="quarter" idx="10"/>
          </p:nvPr>
        </p:nvSpPr>
        <p:spPr>
          <a:ln/>
        </p:spPr>
        <p:txBody>
          <a:bodyPr/>
          <a:lstStyle>
            <a:lvl1pPr>
              <a:defRPr/>
            </a:lvl1pPr>
          </a:lstStyle>
          <a:p>
            <a:pPr>
              <a:defRPr/>
            </a:pPr>
            <a:fld id="{92B92931-11F4-4FD2-8532-24B08548E494}" type="slidenum">
              <a:rPr lang="en-US"/>
              <a:pPr>
                <a:defRPr/>
              </a:pPr>
              <a:t>‹#›</a:t>
            </a:fld>
            <a:endParaRPr lang="en-US"/>
          </a:p>
        </p:txBody>
      </p:sp>
    </p:spTree>
    <p:extLst>
      <p:ext uri="{BB962C8B-B14F-4D97-AF65-F5344CB8AC3E}">
        <p14:creationId xmlns:p14="http://schemas.microsoft.com/office/powerpoint/2010/main" xmlns="" val="4284629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5975"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7975"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425" y="2174875"/>
            <a:ext cx="5391150" cy="39528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6"/>
          <p:cNvSpPr>
            <a:spLocks noGrp="1" noChangeArrowheads="1"/>
          </p:cNvSpPr>
          <p:nvPr>
            <p:ph type="sldNum" sz="quarter" idx="10"/>
          </p:nvPr>
        </p:nvSpPr>
        <p:spPr>
          <a:ln/>
        </p:spPr>
        <p:txBody>
          <a:bodyPr/>
          <a:lstStyle>
            <a:lvl1pPr>
              <a:defRPr/>
            </a:lvl1pPr>
          </a:lstStyle>
          <a:p>
            <a:pPr>
              <a:defRPr/>
            </a:pPr>
            <a:fld id="{556034DD-EDDC-406C-89BD-1AC6CC0910C5}" type="slidenum">
              <a:rPr lang="en-US"/>
              <a:pPr>
                <a:defRPr/>
              </a:pPr>
              <a:t>‹#›</a:t>
            </a:fld>
            <a:endParaRPr lang="en-US"/>
          </a:p>
        </p:txBody>
      </p:sp>
    </p:spTree>
    <p:extLst>
      <p:ext uri="{BB962C8B-B14F-4D97-AF65-F5344CB8AC3E}">
        <p14:creationId xmlns:p14="http://schemas.microsoft.com/office/powerpoint/2010/main" xmlns="" val="4104736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6"/>
          <p:cNvSpPr>
            <a:spLocks noGrp="1" noChangeArrowheads="1"/>
          </p:cNvSpPr>
          <p:nvPr>
            <p:ph type="sldNum" sz="quarter" idx="10"/>
          </p:nvPr>
        </p:nvSpPr>
        <p:spPr>
          <a:ln/>
        </p:spPr>
        <p:txBody>
          <a:bodyPr/>
          <a:lstStyle>
            <a:lvl1pPr>
              <a:defRPr/>
            </a:lvl1pPr>
          </a:lstStyle>
          <a:p>
            <a:pPr>
              <a:defRPr/>
            </a:pPr>
            <a:fld id="{B3EFFAC6-3830-4ABA-8A31-F5FBFCD560B0}" type="slidenum">
              <a:rPr lang="en-US"/>
              <a:pPr>
                <a:defRPr/>
              </a:pPr>
              <a:t>‹#›</a:t>
            </a:fld>
            <a:endParaRPr lang="en-US"/>
          </a:p>
        </p:txBody>
      </p:sp>
    </p:spTree>
    <p:extLst>
      <p:ext uri="{BB962C8B-B14F-4D97-AF65-F5344CB8AC3E}">
        <p14:creationId xmlns:p14="http://schemas.microsoft.com/office/powerpoint/2010/main" xmlns="" val="1347301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AFAC421B-AFCA-4A2D-86FE-1B47267CFBAB}" type="slidenum">
              <a:rPr lang="en-US"/>
              <a:pPr>
                <a:defRPr/>
              </a:pPr>
              <a:t>‹#›</a:t>
            </a:fld>
            <a:endParaRPr lang="en-US"/>
          </a:p>
        </p:txBody>
      </p:sp>
    </p:spTree>
    <p:extLst>
      <p:ext uri="{BB962C8B-B14F-4D97-AF65-F5344CB8AC3E}">
        <p14:creationId xmlns:p14="http://schemas.microsoft.com/office/powerpoint/2010/main" xmlns="" val="3554928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7263" y="273050"/>
            <a:ext cx="6818312" cy="5854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600" y="1435100"/>
            <a:ext cx="4011613" cy="46926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33E68549-3299-453B-86B6-05894F92FE42}" type="slidenum">
              <a:rPr lang="en-US"/>
              <a:pPr>
                <a:defRPr/>
              </a:pPr>
              <a:t>‹#›</a:t>
            </a:fld>
            <a:endParaRPr lang="en-US"/>
          </a:p>
        </p:txBody>
      </p:sp>
    </p:spTree>
    <p:extLst>
      <p:ext uri="{BB962C8B-B14F-4D97-AF65-F5344CB8AC3E}">
        <p14:creationId xmlns:p14="http://schemas.microsoft.com/office/powerpoint/2010/main" xmlns="" val="2646620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5" y="4802188"/>
            <a:ext cx="7316788" cy="566737"/>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90775" y="612775"/>
            <a:ext cx="7316788" cy="41163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2390775" y="5368925"/>
            <a:ext cx="7316788"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07B5335-555F-471B-A2E4-E6A22A0849AE}" type="slidenum">
              <a:rPr lang="en-US"/>
              <a:pPr>
                <a:defRPr/>
              </a:pPr>
              <a:t>‹#›</a:t>
            </a:fld>
            <a:endParaRPr lang="en-US"/>
          </a:p>
        </p:txBody>
      </p:sp>
    </p:spTree>
    <p:extLst>
      <p:ext uri="{BB962C8B-B14F-4D97-AF65-F5344CB8AC3E}">
        <p14:creationId xmlns:p14="http://schemas.microsoft.com/office/powerpoint/2010/main" xmlns="" val="2154399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72" descr="1"/>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1588"/>
            <a:ext cx="12192000" cy="6861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153"/>
          <p:cNvSpPr>
            <a:spLocks noGrp="1" noChangeArrowheads="1"/>
          </p:cNvSpPr>
          <p:nvPr>
            <p:ph type="body" idx="1"/>
          </p:nvPr>
        </p:nvSpPr>
        <p:spPr bwMode="auto">
          <a:xfrm>
            <a:off x="469900" y="1076325"/>
            <a:ext cx="11342688" cy="524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8837" tIns="54420" rIns="108837" bIns="544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2"/>
          <p:cNvSpPr>
            <a:spLocks noGrp="1" noChangeArrowheads="1"/>
          </p:cNvSpPr>
          <p:nvPr>
            <p:ph type="title"/>
          </p:nvPr>
        </p:nvSpPr>
        <p:spPr bwMode="auto">
          <a:xfrm>
            <a:off x="141288" y="220663"/>
            <a:ext cx="1092835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8837" tIns="54420" rIns="108837" bIns="54420" numCol="1" anchor="ctr" anchorCtr="0" compatLnSpc="1">
            <a:prstTxWarp prst="textNoShape">
              <a:avLst/>
            </a:prstTxWarp>
          </a:bodyPr>
          <a:lstStyle/>
          <a:p>
            <a:pPr lvl="0"/>
            <a:r>
              <a:rPr lang="en-US" smtClean="0"/>
              <a:t>Click to edit Master title style</a:t>
            </a:r>
          </a:p>
        </p:txBody>
      </p:sp>
      <p:sp>
        <p:nvSpPr>
          <p:cNvPr id="13" name="Rectangle 6"/>
          <p:cNvSpPr>
            <a:spLocks noGrp="1" noChangeArrowheads="1"/>
          </p:cNvSpPr>
          <p:nvPr>
            <p:ph type="sldNum" sz="quarter" idx="4"/>
          </p:nvPr>
        </p:nvSpPr>
        <p:spPr bwMode="auto">
          <a:xfrm>
            <a:off x="11498263" y="6591300"/>
            <a:ext cx="696912" cy="268288"/>
          </a:xfrm>
          <a:prstGeom prst="rect">
            <a:avLst/>
          </a:prstGeom>
          <a:noFill/>
          <a:ln>
            <a:noFill/>
          </a:ln>
          <a:extLst/>
        </p:spPr>
        <p:txBody>
          <a:bodyPr vert="horz" wrap="square" lIns="108837" tIns="54420" rIns="108837" bIns="54420" numCol="1" anchor="t" anchorCtr="0" compatLnSpc="1">
            <a:prstTxWarp prst="textNoShape">
              <a:avLst/>
            </a:prstTxWarp>
          </a:bodyPr>
          <a:lstStyle>
            <a:lvl1pPr algn="r">
              <a:lnSpc>
                <a:spcPct val="100000"/>
              </a:lnSpc>
              <a:buFontTx/>
              <a:buNone/>
              <a:defRPr sz="1000" b="1">
                <a:solidFill>
                  <a:srgbClr val="CC4E00"/>
                </a:solidFill>
                <a:latin typeface="Calibri" pitchFamily="34" charset="0"/>
                <a:cs typeface="Arial" charset="0"/>
              </a:defRPr>
            </a:lvl1pPr>
          </a:lstStyle>
          <a:p>
            <a:pPr>
              <a:defRPr/>
            </a:pPr>
            <a:fld id="{37EC3348-4950-4EB5-B321-C833C6D81A2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ftr="0" dt="0"/>
  <p:txStyles>
    <p:titleStyle>
      <a:lvl1pPr algn="l" defTabSz="1089025" rtl="0" eaLnBrk="0" fontAlgn="base" hangingPunct="0">
        <a:spcBef>
          <a:spcPct val="0"/>
        </a:spcBef>
        <a:spcAft>
          <a:spcPct val="0"/>
        </a:spcAft>
        <a:defRPr sz="2700" b="1">
          <a:solidFill>
            <a:schemeClr val="bg1"/>
          </a:solidFill>
          <a:latin typeface="+mj-lt"/>
          <a:ea typeface="+mj-ea"/>
          <a:cs typeface="+mj-cs"/>
        </a:defRPr>
      </a:lvl1pPr>
      <a:lvl2pPr algn="l" defTabSz="1089025" rtl="0" eaLnBrk="0" fontAlgn="base" hangingPunct="0">
        <a:spcBef>
          <a:spcPct val="0"/>
        </a:spcBef>
        <a:spcAft>
          <a:spcPct val="0"/>
        </a:spcAft>
        <a:defRPr sz="2700" b="1">
          <a:solidFill>
            <a:schemeClr val="bg1"/>
          </a:solidFill>
          <a:latin typeface="Calibri" pitchFamily="34" charset="0"/>
        </a:defRPr>
      </a:lvl2pPr>
      <a:lvl3pPr algn="l" defTabSz="1089025" rtl="0" eaLnBrk="0" fontAlgn="base" hangingPunct="0">
        <a:spcBef>
          <a:spcPct val="0"/>
        </a:spcBef>
        <a:spcAft>
          <a:spcPct val="0"/>
        </a:spcAft>
        <a:defRPr sz="2700" b="1">
          <a:solidFill>
            <a:schemeClr val="bg1"/>
          </a:solidFill>
          <a:latin typeface="Calibri" pitchFamily="34" charset="0"/>
        </a:defRPr>
      </a:lvl3pPr>
      <a:lvl4pPr algn="l" defTabSz="1089025" rtl="0" eaLnBrk="0" fontAlgn="base" hangingPunct="0">
        <a:spcBef>
          <a:spcPct val="0"/>
        </a:spcBef>
        <a:spcAft>
          <a:spcPct val="0"/>
        </a:spcAft>
        <a:defRPr sz="2700" b="1">
          <a:solidFill>
            <a:schemeClr val="bg1"/>
          </a:solidFill>
          <a:latin typeface="Calibri" pitchFamily="34" charset="0"/>
        </a:defRPr>
      </a:lvl4pPr>
      <a:lvl5pPr algn="l" defTabSz="1089025" rtl="0" eaLnBrk="0" fontAlgn="base" hangingPunct="0">
        <a:spcBef>
          <a:spcPct val="0"/>
        </a:spcBef>
        <a:spcAft>
          <a:spcPct val="0"/>
        </a:spcAft>
        <a:defRPr sz="2700" b="1">
          <a:solidFill>
            <a:schemeClr val="bg1"/>
          </a:solidFill>
          <a:latin typeface="Calibri" pitchFamily="34" charset="0"/>
        </a:defRPr>
      </a:lvl5pPr>
      <a:lvl6pPr marL="457200" algn="l" defTabSz="1089025" rtl="0" fontAlgn="base">
        <a:spcBef>
          <a:spcPct val="0"/>
        </a:spcBef>
        <a:spcAft>
          <a:spcPct val="0"/>
        </a:spcAft>
        <a:defRPr sz="2700" b="1">
          <a:solidFill>
            <a:schemeClr val="bg1"/>
          </a:solidFill>
          <a:latin typeface="Calibri" pitchFamily="34" charset="0"/>
        </a:defRPr>
      </a:lvl6pPr>
      <a:lvl7pPr marL="914400" algn="l" defTabSz="1089025" rtl="0" fontAlgn="base">
        <a:spcBef>
          <a:spcPct val="0"/>
        </a:spcBef>
        <a:spcAft>
          <a:spcPct val="0"/>
        </a:spcAft>
        <a:defRPr sz="2700" b="1">
          <a:solidFill>
            <a:schemeClr val="bg1"/>
          </a:solidFill>
          <a:latin typeface="Calibri" pitchFamily="34" charset="0"/>
        </a:defRPr>
      </a:lvl7pPr>
      <a:lvl8pPr marL="1371600" algn="l" defTabSz="1089025" rtl="0" fontAlgn="base">
        <a:spcBef>
          <a:spcPct val="0"/>
        </a:spcBef>
        <a:spcAft>
          <a:spcPct val="0"/>
        </a:spcAft>
        <a:defRPr sz="2700" b="1">
          <a:solidFill>
            <a:schemeClr val="bg1"/>
          </a:solidFill>
          <a:latin typeface="Calibri" pitchFamily="34" charset="0"/>
        </a:defRPr>
      </a:lvl8pPr>
      <a:lvl9pPr marL="1828800" algn="l" defTabSz="1089025" rtl="0" fontAlgn="base">
        <a:spcBef>
          <a:spcPct val="0"/>
        </a:spcBef>
        <a:spcAft>
          <a:spcPct val="0"/>
        </a:spcAft>
        <a:defRPr sz="2700" b="1">
          <a:solidFill>
            <a:schemeClr val="bg1"/>
          </a:solidFill>
          <a:latin typeface="Calibri" pitchFamily="34" charset="0"/>
        </a:defRPr>
      </a:lvl9pPr>
    </p:titleStyle>
    <p:bodyStyle>
      <a:lvl1pPr marL="317500" indent="-317500" algn="l" defTabSz="1089025" rtl="0" eaLnBrk="0" fontAlgn="base" hangingPunct="0">
        <a:spcBef>
          <a:spcPct val="20000"/>
        </a:spcBef>
        <a:spcAft>
          <a:spcPct val="0"/>
        </a:spcAft>
        <a:buClr>
          <a:srgbClr val="CC4E00"/>
        </a:buClr>
        <a:buSzPct val="70000"/>
        <a:buChar char="•"/>
        <a:defRPr sz="2200">
          <a:solidFill>
            <a:srgbClr val="333333"/>
          </a:solidFill>
          <a:latin typeface="+mn-lt"/>
          <a:ea typeface="+mn-ea"/>
          <a:cs typeface="+mn-cs"/>
        </a:defRPr>
      </a:lvl1pPr>
      <a:lvl2pPr marL="749300" indent="-220663" algn="l" defTabSz="1089025" rtl="0" eaLnBrk="0" fontAlgn="base" hangingPunct="0">
        <a:spcBef>
          <a:spcPct val="20000"/>
        </a:spcBef>
        <a:spcAft>
          <a:spcPct val="0"/>
        </a:spcAft>
        <a:buClr>
          <a:srgbClr val="CC4E00"/>
        </a:buClr>
        <a:buSzPct val="70000"/>
        <a:buChar char="•"/>
        <a:defRPr sz="2000">
          <a:solidFill>
            <a:schemeClr val="bg2"/>
          </a:solidFill>
          <a:latin typeface="+mn-lt"/>
        </a:defRPr>
      </a:lvl2pPr>
      <a:lvl3pPr marL="1177925" indent="-215900" algn="l" defTabSz="1089025" rtl="0" eaLnBrk="0" fontAlgn="base" hangingPunct="0">
        <a:spcBef>
          <a:spcPct val="20000"/>
        </a:spcBef>
        <a:spcAft>
          <a:spcPct val="0"/>
        </a:spcAft>
        <a:buClr>
          <a:srgbClr val="CC4E00"/>
        </a:buClr>
        <a:buSzPct val="70000"/>
        <a:buChar char="•"/>
        <a:defRPr sz="2400" i="1">
          <a:solidFill>
            <a:schemeClr val="bg2"/>
          </a:solidFill>
          <a:latin typeface="+mn-lt"/>
        </a:defRPr>
      </a:lvl3pPr>
      <a:lvl4pPr marL="1598613" indent="-20796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4pPr>
      <a:lvl5pPr marL="2028825" indent="-21431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5pPr>
      <a:lvl6pPr marL="2486025" indent="-214313" algn="l" defTabSz="1089025" rtl="0" fontAlgn="base">
        <a:spcBef>
          <a:spcPct val="20000"/>
        </a:spcBef>
        <a:spcAft>
          <a:spcPct val="0"/>
        </a:spcAft>
        <a:buClr>
          <a:srgbClr val="CC4E00"/>
        </a:buClr>
        <a:buSzPct val="70000"/>
        <a:buChar char="•"/>
        <a:defRPr sz="1600" i="1">
          <a:solidFill>
            <a:schemeClr val="bg2"/>
          </a:solidFill>
          <a:latin typeface="+mn-lt"/>
        </a:defRPr>
      </a:lvl6pPr>
      <a:lvl7pPr marL="2943225" indent="-214313" algn="l" defTabSz="1089025" rtl="0" fontAlgn="base">
        <a:spcBef>
          <a:spcPct val="20000"/>
        </a:spcBef>
        <a:spcAft>
          <a:spcPct val="0"/>
        </a:spcAft>
        <a:buClr>
          <a:srgbClr val="CC4E00"/>
        </a:buClr>
        <a:buSzPct val="70000"/>
        <a:buChar char="•"/>
        <a:defRPr sz="1600" i="1">
          <a:solidFill>
            <a:schemeClr val="bg2"/>
          </a:solidFill>
          <a:latin typeface="+mn-lt"/>
        </a:defRPr>
      </a:lvl7pPr>
      <a:lvl8pPr marL="3400425" indent="-214313" algn="l" defTabSz="1089025" rtl="0" fontAlgn="base">
        <a:spcBef>
          <a:spcPct val="20000"/>
        </a:spcBef>
        <a:spcAft>
          <a:spcPct val="0"/>
        </a:spcAft>
        <a:buClr>
          <a:srgbClr val="CC4E00"/>
        </a:buClr>
        <a:buSzPct val="70000"/>
        <a:buChar char="•"/>
        <a:defRPr sz="1600" i="1">
          <a:solidFill>
            <a:schemeClr val="bg2"/>
          </a:solidFill>
          <a:latin typeface="+mn-lt"/>
        </a:defRPr>
      </a:lvl8pPr>
      <a:lvl9pPr marL="3857625" indent="-214313" algn="l" defTabSz="1089025" rtl="0" fontAlgn="base">
        <a:spcBef>
          <a:spcPct val="20000"/>
        </a:spcBef>
        <a:spcAft>
          <a:spcPct val="0"/>
        </a:spcAft>
        <a:buClr>
          <a:srgbClr val="CC4E00"/>
        </a:buClr>
        <a:buSzPct val="70000"/>
        <a:buChar char="•"/>
        <a:defRPr sz="1600" i="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72" descr="1"/>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1588"/>
            <a:ext cx="12192000" cy="6861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153"/>
          <p:cNvSpPr>
            <a:spLocks noGrp="1" noChangeArrowheads="1"/>
          </p:cNvSpPr>
          <p:nvPr>
            <p:ph type="body" idx="1"/>
          </p:nvPr>
        </p:nvSpPr>
        <p:spPr bwMode="auto">
          <a:xfrm>
            <a:off x="469900" y="1076325"/>
            <a:ext cx="11342688" cy="524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8837" tIns="54420" rIns="108837" bIns="544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2"/>
          <p:cNvSpPr>
            <a:spLocks noGrp="1" noChangeArrowheads="1"/>
          </p:cNvSpPr>
          <p:nvPr>
            <p:ph type="title"/>
          </p:nvPr>
        </p:nvSpPr>
        <p:spPr bwMode="auto">
          <a:xfrm>
            <a:off x="141288" y="220663"/>
            <a:ext cx="1092835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8837" tIns="54420" rIns="108837" bIns="54420" numCol="1" anchor="ctr" anchorCtr="0" compatLnSpc="1">
            <a:prstTxWarp prst="textNoShape">
              <a:avLst/>
            </a:prstTxWarp>
          </a:bodyPr>
          <a:lstStyle/>
          <a:p>
            <a:pPr lvl="0"/>
            <a:r>
              <a:rPr lang="en-US" smtClean="0"/>
              <a:t>Click to edit Master title style</a:t>
            </a:r>
          </a:p>
        </p:txBody>
      </p:sp>
      <p:sp>
        <p:nvSpPr>
          <p:cNvPr id="13" name="Rectangle 6"/>
          <p:cNvSpPr>
            <a:spLocks noGrp="1" noChangeArrowheads="1"/>
          </p:cNvSpPr>
          <p:nvPr>
            <p:ph type="sldNum" sz="quarter" idx="4"/>
          </p:nvPr>
        </p:nvSpPr>
        <p:spPr bwMode="auto">
          <a:xfrm>
            <a:off x="11498263" y="6591300"/>
            <a:ext cx="696912" cy="268288"/>
          </a:xfrm>
          <a:prstGeom prst="rect">
            <a:avLst/>
          </a:prstGeom>
          <a:noFill/>
          <a:ln>
            <a:noFill/>
          </a:ln>
          <a:extLst/>
        </p:spPr>
        <p:txBody>
          <a:bodyPr vert="horz" wrap="square" lIns="108837" tIns="54420" rIns="108837" bIns="54420" numCol="1" anchor="t" anchorCtr="0" compatLnSpc="1">
            <a:prstTxWarp prst="textNoShape">
              <a:avLst/>
            </a:prstTxWarp>
          </a:bodyPr>
          <a:lstStyle>
            <a:lvl1pPr algn="r">
              <a:lnSpc>
                <a:spcPct val="100000"/>
              </a:lnSpc>
              <a:buFontTx/>
              <a:buNone/>
              <a:defRPr sz="1000" b="1">
                <a:solidFill>
                  <a:srgbClr val="CC4E00"/>
                </a:solidFill>
                <a:latin typeface="Calibri" pitchFamily="34" charset="0"/>
                <a:cs typeface="Arial" charset="0"/>
              </a:defRPr>
            </a:lvl1pPr>
          </a:lstStyle>
          <a:p>
            <a:pPr>
              <a:defRPr/>
            </a:pPr>
            <a:fld id="{03A893B2-9B36-4772-8659-ED0A23BDA045}" type="slidenum">
              <a:rPr lang="en-US"/>
              <a:pPr>
                <a:defRPr/>
              </a:pPr>
              <a:t>‹#›</a:t>
            </a:fld>
            <a:endParaRPr lang="en-US"/>
          </a:p>
        </p:txBody>
      </p:sp>
    </p:spTree>
    <p:extLst>
      <p:ext uri="{BB962C8B-B14F-4D97-AF65-F5344CB8AC3E}">
        <p14:creationId xmlns:p14="http://schemas.microsoft.com/office/powerpoint/2010/main" xmlns="" val="11940589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1089025" rtl="0" eaLnBrk="0" fontAlgn="base" hangingPunct="0">
        <a:spcBef>
          <a:spcPct val="0"/>
        </a:spcBef>
        <a:spcAft>
          <a:spcPct val="0"/>
        </a:spcAft>
        <a:defRPr sz="2700" b="1">
          <a:solidFill>
            <a:schemeClr val="bg1"/>
          </a:solidFill>
          <a:latin typeface="+mj-lt"/>
          <a:ea typeface="+mj-ea"/>
          <a:cs typeface="+mj-cs"/>
        </a:defRPr>
      </a:lvl1pPr>
      <a:lvl2pPr algn="l" defTabSz="1089025" rtl="0" eaLnBrk="0" fontAlgn="base" hangingPunct="0">
        <a:spcBef>
          <a:spcPct val="0"/>
        </a:spcBef>
        <a:spcAft>
          <a:spcPct val="0"/>
        </a:spcAft>
        <a:defRPr sz="2700" b="1">
          <a:solidFill>
            <a:schemeClr val="bg1"/>
          </a:solidFill>
          <a:latin typeface="Calibri" pitchFamily="34" charset="0"/>
        </a:defRPr>
      </a:lvl2pPr>
      <a:lvl3pPr algn="l" defTabSz="1089025" rtl="0" eaLnBrk="0" fontAlgn="base" hangingPunct="0">
        <a:spcBef>
          <a:spcPct val="0"/>
        </a:spcBef>
        <a:spcAft>
          <a:spcPct val="0"/>
        </a:spcAft>
        <a:defRPr sz="2700" b="1">
          <a:solidFill>
            <a:schemeClr val="bg1"/>
          </a:solidFill>
          <a:latin typeface="Calibri" pitchFamily="34" charset="0"/>
        </a:defRPr>
      </a:lvl3pPr>
      <a:lvl4pPr algn="l" defTabSz="1089025" rtl="0" eaLnBrk="0" fontAlgn="base" hangingPunct="0">
        <a:spcBef>
          <a:spcPct val="0"/>
        </a:spcBef>
        <a:spcAft>
          <a:spcPct val="0"/>
        </a:spcAft>
        <a:defRPr sz="2700" b="1">
          <a:solidFill>
            <a:schemeClr val="bg1"/>
          </a:solidFill>
          <a:latin typeface="Calibri" pitchFamily="34" charset="0"/>
        </a:defRPr>
      </a:lvl4pPr>
      <a:lvl5pPr algn="l" defTabSz="1089025" rtl="0" eaLnBrk="0" fontAlgn="base" hangingPunct="0">
        <a:spcBef>
          <a:spcPct val="0"/>
        </a:spcBef>
        <a:spcAft>
          <a:spcPct val="0"/>
        </a:spcAft>
        <a:defRPr sz="2700" b="1">
          <a:solidFill>
            <a:schemeClr val="bg1"/>
          </a:solidFill>
          <a:latin typeface="Calibri" pitchFamily="34" charset="0"/>
        </a:defRPr>
      </a:lvl5pPr>
      <a:lvl6pPr marL="457200" algn="l" defTabSz="1089025" rtl="0" fontAlgn="base">
        <a:spcBef>
          <a:spcPct val="0"/>
        </a:spcBef>
        <a:spcAft>
          <a:spcPct val="0"/>
        </a:spcAft>
        <a:defRPr sz="2700" b="1">
          <a:solidFill>
            <a:schemeClr val="bg1"/>
          </a:solidFill>
          <a:latin typeface="Calibri" pitchFamily="34" charset="0"/>
        </a:defRPr>
      </a:lvl6pPr>
      <a:lvl7pPr marL="914400" algn="l" defTabSz="1089025" rtl="0" fontAlgn="base">
        <a:spcBef>
          <a:spcPct val="0"/>
        </a:spcBef>
        <a:spcAft>
          <a:spcPct val="0"/>
        </a:spcAft>
        <a:defRPr sz="2700" b="1">
          <a:solidFill>
            <a:schemeClr val="bg1"/>
          </a:solidFill>
          <a:latin typeface="Calibri" pitchFamily="34" charset="0"/>
        </a:defRPr>
      </a:lvl7pPr>
      <a:lvl8pPr marL="1371600" algn="l" defTabSz="1089025" rtl="0" fontAlgn="base">
        <a:spcBef>
          <a:spcPct val="0"/>
        </a:spcBef>
        <a:spcAft>
          <a:spcPct val="0"/>
        </a:spcAft>
        <a:defRPr sz="2700" b="1">
          <a:solidFill>
            <a:schemeClr val="bg1"/>
          </a:solidFill>
          <a:latin typeface="Calibri" pitchFamily="34" charset="0"/>
        </a:defRPr>
      </a:lvl8pPr>
      <a:lvl9pPr marL="1828800" algn="l" defTabSz="1089025" rtl="0" fontAlgn="base">
        <a:spcBef>
          <a:spcPct val="0"/>
        </a:spcBef>
        <a:spcAft>
          <a:spcPct val="0"/>
        </a:spcAft>
        <a:defRPr sz="2700" b="1">
          <a:solidFill>
            <a:schemeClr val="bg1"/>
          </a:solidFill>
          <a:latin typeface="Calibri" pitchFamily="34" charset="0"/>
        </a:defRPr>
      </a:lvl9pPr>
    </p:titleStyle>
    <p:bodyStyle>
      <a:lvl1pPr marL="317500" indent="-317500" algn="l" defTabSz="1089025" rtl="0" eaLnBrk="0" fontAlgn="base" hangingPunct="0">
        <a:spcBef>
          <a:spcPct val="20000"/>
        </a:spcBef>
        <a:spcAft>
          <a:spcPct val="0"/>
        </a:spcAft>
        <a:buClr>
          <a:srgbClr val="CC4E00"/>
        </a:buClr>
        <a:buSzPct val="70000"/>
        <a:buChar char="•"/>
        <a:defRPr sz="2200">
          <a:solidFill>
            <a:srgbClr val="333333"/>
          </a:solidFill>
          <a:latin typeface="+mn-lt"/>
          <a:ea typeface="+mn-ea"/>
          <a:cs typeface="+mn-cs"/>
        </a:defRPr>
      </a:lvl1pPr>
      <a:lvl2pPr marL="749300" indent="-220663" algn="l" defTabSz="1089025" rtl="0" eaLnBrk="0" fontAlgn="base" hangingPunct="0">
        <a:spcBef>
          <a:spcPct val="20000"/>
        </a:spcBef>
        <a:spcAft>
          <a:spcPct val="0"/>
        </a:spcAft>
        <a:buClr>
          <a:srgbClr val="CC4E00"/>
        </a:buClr>
        <a:buSzPct val="70000"/>
        <a:buChar char="•"/>
        <a:defRPr sz="2000">
          <a:solidFill>
            <a:schemeClr val="bg2"/>
          </a:solidFill>
          <a:latin typeface="+mn-lt"/>
        </a:defRPr>
      </a:lvl2pPr>
      <a:lvl3pPr marL="1177925" indent="-215900" algn="l" defTabSz="1089025" rtl="0" eaLnBrk="0" fontAlgn="base" hangingPunct="0">
        <a:spcBef>
          <a:spcPct val="20000"/>
        </a:spcBef>
        <a:spcAft>
          <a:spcPct val="0"/>
        </a:spcAft>
        <a:buClr>
          <a:srgbClr val="CC4E00"/>
        </a:buClr>
        <a:buSzPct val="70000"/>
        <a:buChar char="•"/>
        <a:defRPr sz="2400" i="1">
          <a:solidFill>
            <a:schemeClr val="bg2"/>
          </a:solidFill>
          <a:latin typeface="+mn-lt"/>
        </a:defRPr>
      </a:lvl3pPr>
      <a:lvl4pPr marL="1598613" indent="-20796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4pPr>
      <a:lvl5pPr marL="2028825" indent="-21431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5pPr>
      <a:lvl6pPr marL="2486025" indent="-214313" algn="l" defTabSz="1089025" rtl="0" fontAlgn="base">
        <a:spcBef>
          <a:spcPct val="20000"/>
        </a:spcBef>
        <a:spcAft>
          <a:spcPct val="0"/>
        </a:spcAft>
        <a:buClr>
          <a:srgbClr val="CC4E00"/>
        </a:buClr>
        <a:buSzPct val="70000"/>
        <a:buChar char="•"/>
        <a:defRPr sz="1600" i="1">
          <a:solidFill>
            <a:schemeClr val="bg2"/>
          </a:solidFill>
          <a:latin typeface="+mn-lt"/>
        </a:defRPr>
      </a:lvl6pPr>
      <a:lvl7pPr marL="2943225" indent="-214313" algn="l" defTabSz="1089025" rtl="0" fontAlgn="base">
        <a:spcBef>
          <a:spcPct val="20000"/>
        </a:spcBef>
        <a:spcAft>
          <a:spcPct val="0"/>
        </a:spcAft>
        <a:buClr>
          <a:srgbClr val="CC4E00"/>
        </a:buClr>
        <a:buSzPct val="70000"/>
        <a:buChar char="•"/>
        <a:defRPr sz="1600" i="1">
          <a:solidFill>
            <a:schemeClr val="bg2"/>
          </a:solidFill>
          <a:latin typeface="+mn-lt"/>
        </a:defRPr>
      </a:lvl7pPr>
      <a:lvl8pPr marL="3400425" indent="-214313" algn="l" defTabSz="1089025" rtl="0" fontAlgn="base">
        <a:spcBef>
          <a:spcPct val="20000"/>
        </a:spcBef>
        <a:spcAft>
          <a:spcPct val="0"/>
        </a:spcAft>
        <a:buClr>
          <a:srgbClr val="CC4E00"/>
        </a:buClr>
        <a:buSzPct val="70000"/>
        <a:buChar char="•"/>
        <a:defRPr sz="1600" i="1">
          <a:solidFill>
            <a:schemeClr val="bg2"/>
          </a:solidFill>
          <a:latin typeface="+mn-lt"/>
        </a:defRPr>
      </a:lvl8pPr>
      <a:lvl9pPr marL="3857625" indent="-214313" algn="l" defTabSz="1089025" rtl="0" fontAlgn="base">
        <a:spcBef>
          <a:spcPct val="20000"/>
        </a:spcBef>
        <a:spcAft>
          <a:spcPct val="0"/>
        </a:spcAft>
        <a:buClr>
          <a:srgbClr val="CC4E00"/>
        </a:buClr>
        <a:buSzPct val="70000"/>
        <a:buChar char="•"/>
        <a:defRPr sz="1600" i="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72" descr="1"/>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0" y="-1588"/>
            <a:ext cx="12192000" cy="6861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153"/>
          <p:cNvSpPr>
            <a:spLocks noGrp="1" noChangeArrowheads="1"/>
          </p:cNvSpPr>
          <p:nvPr>
            <p:ph type="body" idx="1"/>
          </p:nvPr>
        </p:nvSpPr>
        <p:spPr bwMode="auto">
          <a:xfrm>
            <a:off x="469900" y="1076325"/>
            <a:ext cx="11342688" cy="524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8837" tIns="54420" rIns="108837" bIns="544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2"/>
          <p:cNvSpPr>
            <a:spLocks noGrp="1" noChangeArrowheads="1"/>
          </p:cNvSpPr>
          <p:nvPr>
            <p:ph type="title"/>
          </p:nvPr>
        </p:nvSpPr>
        <p:spPr bwMode="auto">
          <a:xfrm>
            <a:off x="141288" y="220663"/>
            <a:ext cx="1092835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8837" tIns="54420" rIns="108837" bIns="54420" numCol="1" anchor="ctr" anchorCtr="0" compatLnSpc="1">
            <a:prstTxWarp prst="textNoShape">
              <a:avLst/>
            </a:prstTxWarp>
          </a:bodyPr>
          <a:lstStyle/>
          <a:p>
            <a:pPr lvl="0"/>
            <a:r>
              <a:rPr lang="en-US" smtClean="0"/>
              <a:t>Click to edit Master title style</a:t>
            </a:r>
          </a:p>
        </p:txBody>
      </p:sp>
      <p:sp>
        <p:nvSpPr>
          <p:cNvPr id="13" name="Rectangle 6"/>
          <p:cNvSpPr>
            <a:spLocks noGrp="1" noChangeArrowheads="1"/>
          </p:cNvSpPr>
          <p:nvPr>
            <p:ph type="sldNum" sz="quarter" idx="4"/>
          </p:nvPr>
        </p:nvSpPr>
        <p:spPr bwMode="auto">
          <a:xfrm>
            <a:off x="11498263" y="6591300"/>
            <a:ext cx="696912" cy="268288"/>
          </a:xfrm>
          <a:prstGeom prst="rect">
            <a:avLst/>
          </a:prstGeom>
          <a:noFill/>
          <a:ln>
            <a:noFill/>
          </a:ln>
          <a:extLst/>
        </p:spPr>
        <p:txBody>
          <a:bodyPr vert="horz" wrap="square" lIns="108837" tIns="54420" rIns="108837" bIns="54420" numCol="1" anchor="t" anchorCtr="0" compatLnSpc="1">
            <a:prstTxWarp prst="textNoShape">
              <a:avLst/>
            </a:prstTxWarp>
          </a:bodyPr>
          <a:lstStyle>
            <a:lvl1pPr algn="r">
              <a:lnSpc>
                <a:spcPct val="100000"/>
              </a:lnSpc>
              <a:buFontTx/>
              <a:buNone/>
              <a:defRPr sz="1000" b="1">
                <a:solidFill>
                  <a:srgbClr val="CC4E00"/>
                </a:solidFill>
                <a:latin typeface="Calibri" pitchFamily="34" charset="0"/>
                <a:cs typeface="Arial" charset="0"/>
              </a:defRPr>
            </a:lvl1pPr>
          </a:lstStyle>
          <a:p>
            <a:pPr>
              <a:defRPr/>
            </a:pPr>
            <a:fld id="{37EC3348-4950-4EB5-B321-C833C6D81A28}" type="slidenum">
              <a:rPr lang="en-US"/>
              <a:pPr>
                <a:defRPr/>
              </a:pPr>
              <a:t>‹#›</a:t>
            </a:fld>
            <a:endParaRPr lang="en-US"/>
          </a:p>
        </p:txBody>
      </p:sp>
    </p:spTree>
    <p:extLst>
      <p:ext uri="{BB962C8B-B14F-4D97-AF65-F5344CB8AC3E}">
        <p14:creationId xmlns:p14="http://schemas.microsoft.com/office/powerpoint/2010/main" xmlns="" val="11066787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1089025" rtl="0" eaLnBrk="0" fontAlgn="base" hangingPunct="0">
        <a:spcBef>
          <a:spcPct val="0"/>
        </a:spcBef>
        <a:spcAft>
          <a:spcPct val="0"/>
        </a:spcAft>
        <a:defRPr sz="2700" b="1">
          <a:solidFill>
            <a:schemeClr val="bg1"/>
          </a:solidFill>
          <a:latin typeface="+mj-lt"/>
          <a:ea typeface="+mj-ea"/>
          <a:cs typeface="+mj-cs"/>
        </a:defRPr>
      </a:lvl1pPr>
      <a:lvl2pPr algn="l" defTabSz="1089025" rtl="0" eaLnBrk="0" fontAlgn="base" hangingPunct="0">
        <a:spcBef>
          <a:spcPct val="0"/>
        </a:spcBef>
        <a:spcAft>
          <a:spcPct val="0"/>
        </a:spcAft>
        <a:defRPr sz="2700" b="1">
          <a:solidFill>
            <a:schemeClr val="bg1"/>
          </a:solidFill>
          <a:latin typeface="Calibri" pitchFamily="34" charset="0"/>
        </a:defRPr>
      </a:lvl2pPr>
      <a:lvl3pPr algn="l" defTabSz="1089025" rtl="0" eaLnBrk="0" fontAlgn="base" hangingPunct="0">
        <a:spcBef>
          <a:spcPct val="0"/>
        </a:spcBef>
        <a:spcAft>
          <a:spcPct val="0"/>
        </a:spcAft>
        <a:defRPr sz="2700" b="1">
          <a:solidFill>
            <a:schemeClr val="bg1"/>
          </a:solidFill>
          <a:latin typeface="Calibri" pitchFamily="34" charset="0"/>
        </a:defRPr>
      </a:lvl3pPr>
      <a:lvl4pPr algn="l" defTabSz="1089025" rtl="0" eaLnBrk="0" fontAlgn="base" hangingPunct="0">
        <a:spcBef>
          <a:spcPct val="0"/>
        </a:spcBef>
        <a:spcAft>
          <a:spcPct val="0"/>
        </a:spcAft>
        <a:defRPr sz="2700" b="1">
          <a:solidFill>
            <a:schemeClr val="bg1"/>
          </a:solidFill>
          <a:latin typeface="Calibri" pitchFamily="34" charset="0"/>
        </a:defRPr>
      </a:lvl4pPr>
      <a:lvl5pPr algn="l" defTabSz="1089025" rtl="0" eaLnBrk="0" fontAlgn="base" hangingPunct="0">
        <a:spcBef>
          <a:spcPct val="0"/>
        </a:spcBef>
        <a:spcAft>
          <a:spcPct val="0"/>
        </a:spcAft>
        <a:defRPr sz="2700" b="1">
          <a:solidFill>
            <a:schemeClr val="bg1"/>
          </a:solidFill>
          <a:latin typeface="Calibri" pitchFamily="34" charset="0"/>
        </a:defRPr>
      </a:lvl5pPr>
      <a:lvl6pPr marL="457200" algn="l" defTabSz="1089025" rtl="0" fontAlgn="base">
        <a:spcBef>
          <a:spcPct val="0"/>
        </a:spcBef>
        <a:spcAft>
          <a:spcPct val="0"/>
        </a:spcAft>
        <a:defRPr sz="2700" b="1">
          <a:solidFill>
            <a:schemeClr val="bg1"/>
          </a:solidFill>
          <a:latin typeface="Calibri" pitchFamily="34" charset="0"/>
        </a:defRPr>
      </a:lvl6pPr>
      <a:lvl7pPr marL="914400" algn="l" defTabSz="1089025" rtl="0" fontAlgn="base">
        <a:spcBef>
          <a:spcPct val="0"/>
        </a:spcBef>
        <a:spcAft>
          <a:spcPct val="0"/>
        </a:spcAft>
        <a:defRPr sz="2700" b="1">
          <a:solidFill>
            <a:schemeClr val="bg1"/>
          </a:solidFill>
          <a:latin typeface="Calibri" pitchFamily="34" charset="0"/>
        </a:defRPr>
      </a:lvl7pPr>
      <a:lvl8pPr marL="1371600" algn="l" defTabSz="1089025" rtl="0" fontAlgn="base">
        <a:spcBef>
          <a:spcPct val="0"/>
        </a:spcBef>
        <a:spcAft>
          <a:spcPct val="0"/>
        </a:spcAft>
        <a:defRPr sz="2700" b="1">
          <a:solidFill>
            <a:schemeClr val="bg1"/>
          </a:solidFill>
          <a:latin typeface="Calibri" pitchFamily="34" charset="0"/>
        </a:defRPr>
      </a:lvl8pPr>
      <a:lvl9pPr marL="1828800" algn="l" defTabSz="1089025" rtl="0" fontAlgn="base">
        <a:spcBef>
          <a:spcPct val="0"/>
        </a:spcBef>
        <a:spcAft>
          <a:spcPct val="0"/>
        </a:spcAft>
        <a:defRPr sz="2700" b="1">
          <a:solidFill>
            <a:schemeClr val="bg1"/>
          </a:solidFill>
          <a:latin typeface="Calibri" pitchFamily="34" charset="0"/>
        </a:defRPr>
      </a:lvl9pPr>
    </p:titleStyle>
    <p:bodyStyle>
      <a:lvl1pPr marL="317500" indent="-317500" algn="l" defTabSz="1089025" rtl="0" eaLnBrk="0" fontAlgn="base" hangingPunct="0">
        <a:spcBef>
          <a:spcPct val="20000"/>
        </a:spcBef>
        <a:spcAft>
          <a:spcPct val="0"/>
        </a:spcAft>
        <a:buClr>
          <a:srgbClr val="CC4E00"/>
        </a:buClr>
        <a:buSzPct val="70000"/>
        <a:buChar char="•"/>
        <a:defRPr sz="2200">
          <a:solidFill>
            <a:srgbClr val="333333"/>
          </a:solidFill>
          <a:latin typeface="+mn-lt"/>
          <a:ea typeface="+mn-ea"/>
          <a:cs typeface="+mn-cs"/>
        </a:defRPr>
      </a:lvl1pPr>
      <a:lvl2pPr marL="749300" indent="-220663" algn="l" defTabSz="1089025" rtl="0" eaLnBrk="0" fontAlgn="base" hangingPunct="0">
        <a:spcBef>
          <a:spcPct val="20000"/>
        </a:spcBef>
        <a:spcAft>
          <a:spcPct val="0"/>
        </a:spcAft>
        <a:buClr>
          <a:srgbClr val="CC4E00"/>
        </a:buClr>
        <a:buSzPct val="70000"/>
        <a:buChar char="•"/>
        <a:defRPr sz="2000">
          <a:solidFill>
            <a:schemeClr val="bg2"/>
          </a:solidFill>
          <a:latin typeface="+mn-lt"/>
        </a:defRPr>
      </a:lvl2pPr>
      <a:lvl3pPr marL="1177925" indent="-215900" algn="l" defTabSz="1089025" rtl="0" eaLnBrk="0" fontAlgn="base" hangingPunct="0">
        <a:spcBef>
          <a:spcPct val="20000"/>
        </a:spcBef>
        <a:spcAft>
          <a:spcPct val="0"/>
        </a:spcAft>
        <a:buClr>
          <a:srgbClr val="CC4E00"/>
        </a:buClr>
        <a:buSzPct val="70000"/>
        <a:buChar char="•"/>
        <a:defRPr sz="2400" i="1">
          <a:solidFill>
            <a:schemeClr val="bg2"/>
          </a:solidFill>
          <a:latin typeface="+mn-lt"/>
        </a:defRPr>
      </a:lvl3pPr>
      <a:lvl4pPr marL="1598613" indent="-20796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4pPr>
      <a:lvl5pPr marL="2028825" indent="-21431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5pPr>
      <a:lvl6pPr marL="2486025" indent="-214313" algn="l" defTabSz="1089025" rtl="0" fontAlgn="base">
        <a:spcBef>
          <a:spcPct val="20000"/>
        </a:spcBef>
        <a:spcAft>
          <a:spcPct val="0"/>
        </a:spcAft>
        <a:buClr>
          <a:srgbClr val="CC4E00"/>
        </a:buClr>
        <a:buSzPct val="70000"/>
        <a:buChar char="•"/>
        <a:defRPr sz="1600" i="1">
          <a:solidFill>
            <a:schemeClr val="bg2"/>
          </a:solidFill>
          <a:latin typeface="+mn-lt"/>
        </a:defRPr>
      </a:lvl6pPr>
      <a:lvl7pPr marL="2943225" indent="-214313" algn="l" defTabSz="1089025" rtl="0" fontAlgn="base">
        <a:spcBef>
          <a:spcPct val="20000"/>
        </a:spcBef>
        <a:spcAft>
          <a:spcPct val="0"/>
        </a:spcAft>
        <a:buClr>
          <a:srgbClr val="CC4E00"/>
        </a:buClr>
        <a:buSzPct val="70000"/>
        <a:buChar char="•"/>
        <a:defRPr sz="1600" i="1">
          <a:solidFill>
            <a:schemeClr val="bg2"/>
          </a:solidFill>
          <a:latin typeface="+mn-lt"/>
        </a:defRPr>
      </a:lvl7pPr>
      <a:lvl8pPr marL="3400425" indent="-214313" algn="l" defTabSz="1089025" rtl="0" fontAlgn="base">
        <a:spcBef>
          <a:spcPct val="20000"/>
        </a:spcBef>
        <a:spcAft>
          <a:spcPct val="0"/>
        </a:spcAft>
        <a:buClr>
          <a:srgbClr val="CC4E00"/>
        </a:buClr>
        <a:buSzPct val="70000"/>
        <a:buChar char="•"/>
        <a:defRPr sz="1600" i="1">
          <a:solidFill>
            <a:schemeClr val="bg2"/>
          </a:solidFill>
          <a:latin typeface="+mn-lt"/>
        </a:defRPr>
      </a:lvl8pPr>
      <a:lvl9pPr marL="3857625" indent="-214313" algn="l" defTabSz="1089025" rtl="0" fontAlgn="base">
        <a:spcBef>
          <a:spcPct val="20000"/>
        </a:spcBef>
        <a:spcAft>
          <a:spcPct val="0"/>
        </a:spcAft>
        <a:buClr>
          <a:srgbClr val="CC4E00"/>
        </a:buClr>
        <a:buSzPct val="70000"/>
        <a:buChar char="•"/>
        <a:defRPr sz="1600" i="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0"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6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2" name="Title 1"/>
          <p:cNvSpPr>
            <a:spLocks/>
          </p:cNvSpPr>
          <p:nvPr/>
        </p:nvSpPr>
        <p:spPr bwMode="auto">
          <a:xfrm>
            <a:off x="469901" y="4830763"/>
            <a:ext cx="8081963" cy="1389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defTabSz="1089025"/>
            <a:r>
              <a:rPr lang="en-US" sz="3200" b="1" dirty="0" smtClean="0">
                <a:solidFill>
                  <a:srgbClr val="CC4E00"/>
                </a:solidFill>
                <a:latin typeface="Calibri" pitchFamily="34" charset="0"/>
              </a:rPr>
              <a:t>Investor Update November 2012</a:t>
            </a:r>
            <a:r>
              <a:rPr lang="en-US" sz="3200" b="1" dirty="0">
                <a:solidFill>
                  <a:srgbClr val="595959"/>
                </a:solidFill>
                <a:latin typeface="Calibri" pitchFamily="34" charset="0"/>
              </a:rPr>
              <a:t/>
            </a:r>
            <a:br>
              <a:rPr lang="en-US" sz="3200" b="1" dirty="0">
                <a:solidFill>
                  <a:srgbClr val="595959"/>
                </a:solidFill>
                <a:latin typeface="Calibri" pitchFamily="34" charset="0"/>
              </a:rPr>
            </a:br>
            <a:r>
              <a:rPr lang="en-US" sz="3200" b="1" dirty="0" smtClean="0">
                <a:solidFill>
                  <a:srgbClr val="595959"/>
                </a:solidFill>
                <a:latin typeface="Calibri" pitchFamily="34" charset="0"/>
              </a:rPr>
              <a:t>Exploration </a:t>
            </a:r>
            <a:r>
              <a:rPr lang="en-US" sz="3200" b="1" dirty="0">
                <a:solidFill>
                  <a:srgbClr val="595959"/>
                </a:solidFill>
                <a:latin typeface="Calibri" pitchFamily="34" charset="0"/>
              </a:rPr>
              <a:t>underway: a new chapter opens </a:t>
            </a:r>
          </a:p>
        </p:txBody>
      </p:sp>
      <p:sp>
        <p:nvSpPr>
          <p:cNvPr id="15363" name="Subtitle 2"/>
          <p:cNvSpPr>
            <a:spLocks/>
          </p:cNvSpPr>
          <p:nvPr/>
        </p:nvSpPr>
        <p:spPr bwMode="auto">
          <a:xfrm>
            <a:off x="477838" y="5980907"/>
            <a:ext cx="6400800" cy="388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defTabSz="457200">
              <a:spcBef>
                <a:spcPct val="20000"/>
              </a:spcBef>
              <a:buClr>
                <a:srgbClr val="CC4E00"/>
              </a:buClr>
              <a:buSzPct val="70000"/>
            </a:pPr>
            <a:r>
              <a:rPr lang="en-US" sz="1500" dirty="0">
                <a:solidFill>
                  <a:srgbClr val="CC4E00"/>
                </a:solidFill>
                <a:latin typeface="Calibri" pitchFamily="34" charset="0"/>
              </a:rPr>
              <a:t>Andrew Munckton, Managing Director</a:t>
            </a:r>
          </a:p>
        </p:txBody>
      </p:sp>
      <p:pic>
        <p:nvPicPr>
          <p:cNvPr id="15364" name="Picture 3" descr="Syndicated Metals Logo.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31263" y="4973638"/>
            <a:ext cx="2884487" cy="1027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5" name="TextBox 4"/>
          <p:cNvSpPr txBox="1">
            <a:spLocks noChangeArrowheads="1"/>
          </p:cNvSpPr>
          <p:nvPr/>
        </p:nvSpPr>
        <p:spPr bwMode="auto">
          <a:xfrm>
            <a:off x="9694863" y="6034088"/>
            <a:ext cx="1370012"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sz="1200">
                <a:solidFill>
                  <a:schemeClr val="tx1"/>
                </a:solidFill>
                <a:latin typeface="Arial" pitchFamily="34" charset="0"/>
                <a:cs typeface="Arial" pitchFamily="34" charset="0"/>
              </a:defRPr>
            </a:lvl1pPr>
            <a:lvl2pPr marL="742950" indent="-285750" defTabSz="457200">
              <a:defRPr sz="1200">
                <a:solidFill>
                  <a:schemeClr val="tx1"/>
                </a:solidFill>
                <a:latin typeface="Arial" pitchFamily="34" charset="0"/>
                <a:cs typeface="Arial" pitchFamily="34" charset="0"/>
              </a:defRPr>
            </a:lvl2pPr>
            <a:lvl3pPr marL="1143000" indent="-228600" defTabSz="457200">
              <a:defRPr sz="1200">
                <a:solidFill>
                  <a:schemeClr val="tx1"/>
                </a:solidFill>
                <a:latin typeface="Arial" pitchFamily="34" charset="0"/>
                <a:cs typeface="Arial" pitchFamily="34" charset="0"/>
              </a:defRPr>
            </a:lvl3pPr>
            <a:lvl4pPr marL="1600200" indent="-228600" defTabSz="457200">
              <a:defRPr sz="1200">
                <a:solidFill>
                  <a:schemeClr val="tx1"/>
                </a:solidFill>
                <a:latin typeface="Arial" pitchFamily="34" charset="0"/>
                <a:cs typeface="Arial" pitchFamily="34" charset="0"/>
              </a:defRPr>
            </a:lvl4pPr>
            <a:lvl5pPr marL="2057400" indent="-228600" defTabSz="457200">
              <a:defRPr sz="1200">
                <a:solidFill>
                  <a:schemeClr val="tx1"/>
                </a:solidFill>
                <a:latin typeface="Arial" pitchFamily="34" charset="0"/>
                <a:cs typeface="Arial" pitchFamily="34" charset="0"/>
              </a:defRPr>
            </a:lvl5pPr>
            <a:lvl6pPr marL="2514600" indent="-228600" defTabSz="457200" fontAlgn="base">
              <a:spcBef>
                <a:spcPct val="0"/>
              </a:spcBef>
              <a:spcAft>
                <a:spcPct val="0"/>
              </a:spcAft>
              <a:defRPr sz="1200">
                <a:solidFill>
                  <a:schemeClr val="tx1"/>
                </a:solidFill>
                <a:latin typeface="Arial" pitchFamily="34" charset="0"/>
                <a:cs typeface="Arial" pitchFamily="34" charset="0"/>
              </a:defRPr>
            </a:lvl6pPr>
            <a:lvl7pPr marL="2971800" indent="-228600" defTabSz="457200" fontAlgn="base">
              <a:spcBef>
                <a:spcPct val="0"/>
              </a:spcBef>
              <a:spcAft>
                <a:spcPct val="0"/>
              </a:spcAft>
              <a:defRPr sz="1200">
                <a:solidFill>
                  <a:schemeClr val="tx1"/>
                </a:solidFill>
                <a:latin typeface="Arial" pitchFamily="34" charset="0"/>
                <a:cs typeface="Arial" pitchFamily="34" charset="0"/>
              </a:defRPr>
            </a:lvl7pPr>
            <a:lvl8pPr marL="3429000" indent="-228600" defTabSz="457200" fontAlgn="base">
              <a:spcBef>
                <a:spcPct val="0"/>
              </a:spcBef>
              <a:spcAft>
                <a:spcPct val="0"/>
              </a:spcAft>
              <a:defRPr sz="1200">
                <a:solidFill>
                  <a:schemeClr val="tx1"/>
                </a:solidFill>
                <a:latin typeface="Arial" pitchFamily="34" charset="0"/>
                <a:cs typeface="Arial" pitchFamily="34" charset="0"/>
              </a:defRPr>
            </a:lvl8pPr>
            <a:lvl9pPr marL="3886200" indent="-228600" defTabSz="457200" fontAlgn="base">
              <a:spcBef>
                <a:spcPct val="0"/>
              </a:spcBef>
              <a:spcAft>
                <a:spcPct val="0"/>
              </a:spcAft>
              <a:defRPr sz="1200">
                <a:solidFill>
                  <a:schemeClr val="tx1"/>
                </a:solidFill>
                <a:latin typeface="Arial" pitchFamily="34" charset="0"/>
                <a:cs typeface="Arial" pitchFamily="34" charset="0"/>
              </a:defRPr>
            </a:lvl9pPr>
          </a:lstStyle>
          <a:p>
            <a:r>
              <a:rPr lang="en-US" sz="1800" b="1" baseline="30000">
                <a:solidFill>
                  <a:srgbClr val="E7832A"/>
                </a:solidFill>
                <a:latin typeface="Calibri" pitchFamily="34" charset="0"/>
              </a:rPr>
              <a:t>ASX Code: SMD</a:t>
            </a:r>
            <a:endParaRPr lang="en-US" sz="180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9758" y="1540510"/>
            <a:ext cx="6577584" cy="4450080"/>
          </a:xfrm>
          <a:prstGeom prst="rect">
            <a:avLst/>
          </a:prstGeom>
        </p:spPr>
      </p:pic>
      <p:sp>
        <p:nvSpPr>
          <p:cNvPr id="2" name="Title 1"/>
          <p:cNvSpPr>
            <a:spLocks noGrp="1"/>
          </p:cNvSpPr>
          <p:nvPr>
            <p:ph type="title"/>
          </p:nvPr>
        </p:nvSpPr>
        <p:spPr/>
        <p:txBody>
          <a:bodyPr/>
          <a:lstStyle/>
          <a:p>
            <a:r>
              <a:rPr lang="en-US" dirty="0"/>
              <a:t>Northern Hub – </a:t>
            </a:r>
            <a:r>
              <a:rPr lang="en-US" dirty="0" err="1"/>
              <a:t>Yamamilla</a:t>
            </a:r>
            <a:r>
              <a:rPr lang="en-US" dirty="0"/>
              <a:t> Project </a:t>
            </a:r>
            <a:endParaRPr lang="en-AU" dirty="0"/>
          </a:p>
        </p:txBody>
      </p:sp>
      <p:sp>
        <p:nvSpPr>
          <p:cNvPr id="4" name="Slide Number Placeholder 3"/>
          <p:cNvSpPr>
            <a:spLocks noGrp="1"/>
          </p:cNvSpPr>
          <p:nvPr>
            <p:ph type="sldNum" sz="quarter" idx="10"/>
          </p:nvPr>
        </p:nvSpPr>
        <p:spPr/>
        <p:txBody>
          <a:bodyPr/>
          <a:lstStyle/>
          <a:p>
            <a:pPr>
              <a:defRPr/>
            </a:pPr>
            <a:fld id="{9C298800-D9CF-4347-B427-F723A11542BA}" type="slidenum">
              <a:rPr lang="en-US" smtClean="0"/>
              <a:pPr>
                <a:defRPr/>
              </a:pPr>
              <a:t>10</a:t>
            </a:fld>
            <a:endParaRPr lang="en-US"/>
          </a:p>
        </p:txBody>
      </p:sp>
      <p:sp>
        <p:nvSpPr>
          <p:cNvPr id="5" name="Rectangle 5"/>
          <p:cNvSpPr>
            <a:spLocks noGrp="1" noChangeArrowheads="1"/>
          </p:cNvSpPr>
          <p:nvPr>
            <p:ph idx="1"/>
          </p:nvPr>
        </p:nvSpPr>
        <p:spPr>
          <a:xfrm>
            <a:off x="7143750" y="876300"/>
            <a:ext cx="4857750" cy="5759770"/>
          </a:xfrm>
        </p:spPr>
        <p:txBody>
          <a:bodyPr/>
          <a:lstStyle/>
          <a:p>
            <a:pPr eaLnBrk="1" hangingPunct="1">
              <a:spcBef>
                <a:spcPts val="600"/>
              </a:spcBef>
            </a:pPr>
            <a:r>
              <a:rPr lang="en-US" dirty="0" err="1" smtClean="0"/>
              <a:t>Mineralisation</a:t>
            </a:r>
            <a:r>
              <a:rPr lang="en-US" dirty="0" smtClean="0"/>
              <a:t> Intersected in the predicted structural and geophysical locations</a:t>
            </a:r>
          </a:p>
          <a:p>
            <a:pPr eaLnBrk="1" hangingPunct="1">
              <a:spcBef>
                <a:spcPts val="600"/>
              </a:spcBef>
            </a:pPr>
            <a:r>
              <a:rPr lang="en-US" dirty="0"/>
              <a:t>Directly underneath peak Cu in soil</a:t>
            </a:r>
          </a:p>
          <a:p>
            <a:pPr lvl="1" eaLnBrk="1" hangingPunct="1">
              <a:spcBef>
                <a:spcPts val="600"/>
              </a:spcBef>
            </a:pPr>
            <a:r>
              <a:rPr lang="en-US" dirty="0" smtClean="0"/>
              <a:t>YMRC005: 10m @1.99% Cu</a:t>
            </a:r>
          </a:p>
          <a:p>
            <a:pPr lvl="1" eaLnBrk="1" hangingPunct="1">
              <a:spcBef>
                <a:spcPts val="600"/>
              </a:spcBef>
            </a:pPr>
            <a:r>
              <a:rPr lang="en-US" dirty="0" smtClean="0"/>
              <a:t>YMRC001</a:t>
            </a:r>
            <a:r>
              <a:rPr lang="en-US" dirty="0"/>
              <a:t>: 13m @ </a:t>
            </a:r>
            <a:r>
              <a:rPr lang="en-US" dirty="0" smtClean="0"/>
              <a:t>0.37% Cu </a:t>
            </a:r>
            <a:r>
              <a:rPr lang="en-US" dirty="0"/>
              <a:t>from 193</a:t>
            </a:r>
          </a:p>
          <a:p>
            <a:pPr eaLnBrk="1" hangingPunct="1">
              <a:spcBef>
                <a:spcPts val="600"/>
              </a:spcBef>
            </a:pPr>
            <a:r>
              <a:rPr lang="en-US" dirty="0" smtClean="0"/>
              <a:t>The intersections feature a central core of high grade copper </a:t>
            </a:r>
            <a:r>
              <a:rPr lang="en-US" dirty="0" err="1" smtClean="0"/>
              <a:t>sulphide</a:t>
            </a:r>
            <a:endParaRPr lang="en-US" dirty="0" smtClean="0"/>
          </a:p>
          <a:p>
            <a:pPr marL="717550" lvl="1" indent="-176213" eaLnBrk="1" hangingPunct="1">
              <a:spcBef>
                <a:spcPts val="600"/>
              </a:spcBef>
            </a:pPr>
            <a:r>
              <a:rPr lang="en-US" dirty="0" smtClean="0"/>
              <a:t>YMRC005 4m@4.57% Cu from 48m</a:t>
            </a:r>
          </a:p>
          <a:p>
            <a:pPr marL="717550" lvl="1" indent="-176213" eaLnBrk="1" hangingPunct="1">
              <a:spcBef>
                <a:spcPts val="600"/>
              </a:spcBef>
            </a:pPr>
            <a:r>
              <a:rPr lang="en-US" dirty="0" smtClean="0"/>
              <a:t>YMRC002 4m@1.27% Cu from 119m</a:t>
            </a:r>
          </a:p>
          <a:p>
            <a:pPr eaLnBrk="1" hangingPunct="1">
              <a:spcBef>
                <a:spcPts val="600"/>
              </a:spcBef>
            </a:pPr>
            <a:r>
              <a:rPr lang="en-US" dirty="0" err="1" smtClean="0"/>
              <a:t>Downhole</a:t>
            </a:r>
            <a:r>
              <a:rPr lang="en-US" dirty="0" smtClean="0"/>
              <a:t> EM conductors defined</a:t>
            </a:r>
          </a:p>
          <a:p>
            <a:pPr eaLnBrk="1" hangingPunct="1">
              <a:spcBef>
                <a:spcPts val="600"/>
              </a:spcBef>
            </a:pPr>
            <a:r>
              <a:rPr lang="en-US" dirty="0" smtClean="0"/>
              <a:t>Infill 6 hole drilling program underway</a:t>
            </a:r>
          </a:p>
          <a:p>
            <a:pPr eaLnBrk="1" hangingPunct="1">
              <a:spcBef>
                <a:spcPts val="600"/>
              </a:spcBef>
            </a:pPr>
            <a:r>
              <a:rPr lang="en-US" dirty="0" smtClean="0"/>
              <a:t>Further drilling planned 1Q 2013</a:t>
            </a:r>
          </a:p>
          <a:p>
            <a:pPr eaLnBrk="1" hangingPunct="1">
              <a:spcBef>
                <a:spcPts val="600"/>
              </a:spcBef>
            </a:pPr>
            <a:endParaRPr lang="en-US" dirty="0" smtClean="0"/>
          </a:p>
        </p:txBody>
      </p:sp>
    </p:spTree>
    <p:extLst>
      <p:ext uri="{BB962C8B-B14F-4D97-AF65-F5344CB8AC3E}">
        <p14:creationId xmlns:p14="http://schemas.microsoft.com/office/powerpoint/2010/main" xmlns="" val="3250827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9200" y="1569600"/>
            <a:ext cx="6577583" cy="4396053"/>
          </a:xfrm>
          <a:prstGeom prst="rect">
            <a:avLst/>
          </a:prstGeom>
        </p:spPr>
      </p:pic>
      <p:sp>
        <p:nvSpPr>
          <p:cNvPr id="2" name="Title 1"/>
          <p:cNvSpPr>
            <a:spLocks noGrp="1"/>
          </p:cNvSpPr>
          <p:nvPr>
            <p:ph type="title"/>
          </p:nvPr>
        </p:nvSpPr>
        <p:spPr/>
        <p:txBody>
          <a:bodyPr/>
          <a:lstStyle/>
          <a:p>
            <a:r>
              <a:rPr lang="en-US" dirty="0"/>
              <a:t>Northern Hub – </a:t>
            </a:r>
            <a:r>
              <a:rPr lang="en-US" dirty="0" err="1" smtClean="0"/>
              <a:t>Yamamilla</a:t>
            </a:r>
            <a:r>
              <a:rPr lang="en-US" dirty="0" smtClean="0"/>
              <a:t> Long Section</a:t>
            </a:r>
            <a:endParaRPr lang="en-AU" dirty="0"/>
          </a:p>
        </p:txBody>
      </p:sp>
      <p:sp>
        <p:nvSpPr>
          <p:cNvPr id="4" name="Slide Number Placeholder 3"/>
          <p:cNvSpPr>
            <a:spLocks noGrp="1"/>
          </p:cNvSpPr>
          <p:nvPr>
            <p:ph type="sldNum" sz="quarter" idx="10"/>
          </p:nvPr>
        </p:nvSpPr>
        <p:spPr/>
        <p:txBody>
          <a:bodyPr/>
          <a:lstStyle/>
          <a:p>
            <a:pPr>
              <a:defRPr/>
            </a:pPr>
            <a:fld id="{9C298800-D9CF-4347-B427-F723A11542BA}" type="slidenum">
              <a:rPr lang="en-US" smtClean="0"/>
              <a:pPr>
                <a:defRPr/>
              </a:pPr>
              <a:t>11</a:t>
            </a:fld>
            <a:endParaRPr lang="en-US"/>
          </a:p>
        </p:txBody>
      </p:sp>
      <p:sp>
        <p:nvSpPr>
          <p:cNvPr id="5" name="Rectangle 5"/>
          <p:cNvSpPr>
            <a:spLocks noGrp="1" noChangeArrowheads="1"/>
          </p:cNvSpPr>
          <p:nvPr>
            <p:ph idx="1"/>
          </p:nvPr>
        </p:nvSpPr>
        <p:spPr>
          <a:xfrm>
            <a:off x="7143750" y="1076325"/>
            <a:ext cx="4668838" cy="5241925"/>
          </a:xfrm>
        </p:spPr>
        <p:txBody>
          <a:bodyPr/>
          <a:lstStyle/>
          <a:p>
            <a:pPr eaLnBrk="1" hangingPunct="1">
              <a:spcBef>
                <a:spcPts val="600"/>
              </a:spcBef>
            </a:pPr>
            <a:r>
              <a:rPr lang="en-US" dirty="0" smtClean="0"/>
              <a:t>Initial Results are considered highly encouraging for a maiden drilling program</a:t>
            </a:r>
          </a:p>
          <a:p>
            <a:pPr eaLnBrk="1" hangingPunct="1">
              <a:spcBef>
                <a:spcPts val="600"/>
              </a:spcBef>
            </a:pPr>
            <a:r>
              <a:rPr lang="en-US" dirty="0" smtClean="0"/>
              <a:t>The project is defined by a 2.5km long copper-in-soil anomaly underlain by a series of EM Plates</a:t>
            </a:r>
          </a:p>
          <a:p>
            <a:pPr eaLnBrk="1" hangingPunct="1">
              <a:spcBef>
                <a:spcPts val="600"/>
              </a:spcBef>
            </a:pPr>
            <a:r>
              <a:rPr lang="en-US" dirty="0" smtClean="0"/>
              <a:t>Potential high-grade copper </a:t>
            </a:r>
            <a:r>
              <a:rPr lang="en-US" dirty="0" err="1" smtClean="0"/>
              <a:t>mineralisation</a:t>
            </a:r>
            <a:r>
              <a:rPr lang="en-US" dirty="0" smtClean="0"/>
              <a:t>, most likely in a series of south plunging shoots</a:t>
            </a:r>
          </a:p>
          <a:p>
            <a:pPr marL="316800" indent="-316800" eaLnBrk="1" hangingPunct="1">
              <a:spcBef>
                <a:spcPts val="600"/>
              </a:spcBef>
            </a:pPr>
            <a:r>
              <a:rPr lang="en-US" dirty="0" smtClean="0"/>
              <a:t>Further drilling planned 1Q 2013</a:t>
            </a:r>
          </a:p>
        </p:txBody>
      </p:sp>
    </p:spTree>
    <p:extLst>
      <p:ext uri="{BB962C8B-B14F-4D97-AF65-F5344CB8AC3E}">
        <p14:creationId xmlns:p14="http://schemas.microsoft.com/office/powerpoint/2010/main" xmlns="" val="611375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AU" smtClean="0"/>
              <a:t>Northern Hub – Blue Star Prospect</a:t>
            </a:r>
          </a:p>
        </p:txBody>
      </p:sp>
      <p:sp>
        <p:nvSpPr>
          <p:cNvPr id="348163" name="Rectangle 3"/>
          <p:cNvSpPr>
            <a:spLocks noChangeArrowheads="1"/>
          </p:cNvSpPr>
          <p:nvPr/>
        </p:nvSpPr>
        <p:spPr bwMode="auto">
          <a:xfrm>
            <a:off x="3405188" y="4522788"/>
            <a:ext cx="400050" cy="457200"/>
          </a:xfrm>
          <a:prstGeom prst="rect">
            <a:avLst/>
          </a:prstGeom>
          <a:noFill/>
          <a:ln w="19050" algn="ctr">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wrap="none" lIns="91436" tIns="45718" rIns="91436" bIns="45718" anchor="ctr"/>
          <a:lstStyle/>
          <a:p>
            <a:pPr>
              <a:lnSpc>
                <a:spcPct val="110000"/>
              </a:lnSpc>
              <a:buFontTx/>
              <a:buChar char="•"/>
            </a:pPr>
            <a:endParaRPr lang="en-AU"/>
          </a:p>
        </p:txBody>
      </p:sp>
      <p:pic>
        <p:nvPicPr>
          <p:cNvPr id="12298"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241607" y="892175"/>
            <a:ext cx="5205048" cy="5746749"/>
          </a:xfrm>
          <a:prstGeom prst="rect">
            <a:avLst/>
          </a:prstGeom>
          <a:noFill/>
          <a:ln>
            <a:noFill/>
          </a:ln>
          <a:effectLst>
            <a:outerShdw blurRad="50800" dist="38100" dir="2700000" algn="tl" rotWithShape="0">
              <a:prstClr val="black">
                <a:alpha val="40000"/>
              </a:prstClr>
            </a:outerShdw>
          </a:effectLst>
          <a:extLst/>
        </p:spPr>
      </p:pic>
      <p:sp>
        <p:nvSpPr>
          <p:cNvPr id="7" name="Rectangle 3"/>
          <p:cNvSpPr txBox="1">
            <a:spLocks noChangeArrowheads="1"/>
          </p:cNvSpPr>
          <p:nvPr/>
        </p:nvSpPr>
        <p:spPr bwMode="auto">
          <a:xfrm>
            <a:off x="6815138" y="1168400"/>
            <a:ext cx="4865687" cy="5470525"/>
          </a:xfrm>
          <a:prstGeom prst="rect">
            <a:avLst/>
          </a:prstGeom>
          <a:noFill/>
          <a:ln>
            <a:noFill/>
          </a:ln>
          <a:effectLst/>
          <a:extLst/>
        </p:spPr>
        <p:txBody>
          <a:bodyPr lIns="108837" tIns="54420" rIns="108837" bIns="54420"/>
          <a:lstStyle>
            <a:lvl1pPr marL="317500" indent="-317500" algn="l" defTabSz="1089025" rtl="0" eaLnBrk="0" fontAlgn="base" hangingPunct="0">
              <a:spcBef>
                <a:spcPct val="20000"/>
              </a:spcBef>
              <a:spcAft>
                <a:spcPct val="0"/>
              </a:spcAft>
              <a:buClr>
                <a:srgbClr val="CC4E00"/>
              </a:buClr>
              <a:buSzPct val="70000"/>
              <a:buChar char="•"/>
              <a:defRPr sz="2200">
                <a:solidFill>
                  <a:srgbClr val="333333"/>
                </a:solidFill>
                <a:latin typeface="+mn-lt"/>
                <a:ea typeface="+mn-ea"/>
                <a:cs typeface="+mn-cs"/>
              </a:defRPr>
            </a:lvl1pPr>
            <a:lvl2pPr marL="749300" indent="-220663" algn="l" defTabSz="1089025" rtl="0" eaLnBrk="0" fontAlgn="base" hangingPunct="0">
              <a:spcBef>
                <a:spcPct val="20000"/>
              </a:spcBef>
              <a:spcAft>
                <a:spcPct val="0"/>
              </a:spcAft>
              <a:buClr>
                <a:srgbClr val="CC4E00"/>
              </a:buClr>
              <a:buSzPct val="70000"/>
              <a:buChar char="•"/>
              <a:defRPr sz="2000">
                <a:solidFill>
                  <a:schemeClr val="bg2"/>
                </a:solidFill>
                <a:latin typeface="+mn-lt"/>
              </a:defRPr>
            </a:lvl2pPr>
            <a:lvl3pPr marL="1177925" indent="-215900" algn="l" defTabSz="1089025" rtl="0" eaLnBrk="0" fontAlgn="base" hangingPunct="0">
              <a:spcBef>
                <a:spcPct val="20000"/>
              </a:spcBef>
              <a:spcAft>
                <a:spcPct val="0"/>
              </a:spcAft>
              <a:buClr>
                <a:srgbClr val="CC4E00"/>
              </a:buClr>
              <a:buSzPct val="70000"/>
              <a:buChar char="•"/>
              <a:defRPr i="1">
                <a:solidFill>
                  <a:schemeClr val="bg2"/>
                </a:solidFill>
                <a:latin typeface="+mn-lt"/>
              </a:defRPr>
            </a:lvl3pPr>
            <a:lvl4pPr marL="1598613" indent="-20796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4pPr>
            <a:lvl5pPr marL="2028825" indent="-214313" algn="l" defTabSz="1089025" rtl="0" eaLnBrk="0" fontAlgn="base" hangingPunct="0">
              <a:spcBef>
                <a:spcPct val="20000"/>
              </a:spcBef>
              <a:spcAft>
                <a:spcPct val="0"/>
              </a:spcAft>
              <a:buClr>
                <a:srgbClr val="CC4E00"/>
              </a:buClr>
              <a:buSzPct val="70000"/>
              <a:buChar char="•"/>
              <a:defRPr sz="1600" i="1">
                <a:solidFill>
                  <a:schemeClr val="bg2"/>
                </a:solidFill>
                <a:latin typeface="+mn-lt"/>
              </a:defRPr>
            </a:lvl5pPr>
            <a:lvl6pPr marL="2486025" indent="-214313" algn="l" defTabSz="1089025" rtl="0" fontAlgn="base">
              <a:spcBef>
                <a:spcPct val="20000"/>
              </a:spcBef>
              <a:spcAft>
                <a:spcPct val="0"/>
              </a:spcAft>
              <a:buClr>
                <a:srgbClr val="CC4E00"/>
              </a:buClr>
              <a:buSzPct val="70000"/>
              <a:buChar char="•"/>
              <a:defRPr sz="1600" i="1">
                <a:solidFill>
                  <a:schemeClr val="bg2"/>
                </a:solidFill>
                <a:latin typeface="+mn-lt"/>
              </a:defRPr>
            </a:lvl6pPr>
            <a:lvl7pPr marL="2943225" indent="-214313" algn="l" defTabSz="1089025" rtl="0" fontAlgn="base">
              <a:spcBef>
                <a:spcPct val="20000"/>
              </a:spcBef>
              <a:spcAft>
                <a:spcPct val="0"/>
              </a:spcAft>
              <a:buClr>
                <a:srgbClr val="CC4E00"/>
              </a:buClr>
              <a:buSzPct val="70000"/>
              <a:buChar char="•"/>
              <a:defRPr sz="1600" i="1">
                <a:solidFill>
                  <a:schemeClr val="bg2"/>
                </a:solidFill>
                <a:latin typeface="+mn-lt"/>
              </a:defRPr>
            </a:lvl7pPr>
            <a:lvl8pPr marL="3400425" indent="-214313" algn="l" defTabSz="1089025" rtl="0" fontAlgn="base">
              <a:spcBef>
                <a:spcPct val="20000"/>
              </a:spcBef>
              <a:spcAft>
                <a:spcPct val="0"/>
              </a:spcAft>
              <a:buClr>
                <a:srgbClr val="CC4E00"/>
              </a:buClr>
              <a:buSzPct val="70000"/>
              <a:buChar char="•"/>
              <a:defRPr sz="1600" i="1">
                <a:solidFill>
                  <a:schemeClr val="bg2"/>
                </a:solidFill>
                <a:latin typeface="+mn-lt"/>
              </a:defRPr>
            </a:lvl8pPr>
            <a:lvl9pPr marL="3857625" indent="-214313" algn="l" defTabSz="1089025" rtl="0" fontAlgn="base">
              <a:spcBef>
                <a:spcPct val="20000"/>
              </a:spcBef>
              <a:spcAft>
                <a:spcPct val="0"/>
              </a:spcAft>
              <a:buClr>
                <a:srgbClr val="CC4E00"/>
              </a:buClr>
              <a:buSzPct val="70000"/>
              <a:buChar char="•"/>
              <a:defRPr sz="1600" i="1">
                <a:solidFill>
                  <a:schemeClr val="bg2"/>
                </a:solidFill>
                <a:latin typeface="+mn-lt"/>
              </a:defRPr>
            </a:lvl9pPr>
          </a:lstStyle>
          <a:p>
            <a:pPr eaLnBrk="1" hangingPunct="1">
              <a:spcBef>
                <a:spcPts val="600"/>
              </a:spcBef>
              <a:spcAft>
                <a:spcPts val="600"/>
              </a:spcAft>
              <a:defRPr/>
            </a:pPr>
            <a:r>
              <a:rPr lang="en-US" dirty="0" smtClean="0"/>
              <a:t>Ownership: 51% SMD</a:t>
            </a:r>
          </a:p>
          <a:p>
            <a:pPr eaLnBrk="1" hangingPunct="1">
              <a:spcBef>
                <a:spcPts val="600"/>
              </a:spcBef>
              <a:spcAft>
                <a:spcPts val="600"/>
              </a:spcAft>
              <a:defRPr/>
            </a:pPr>
            <a:r>
              <a:rPr lang="en-US" dirty="0" smtClean="0"/>
              <a:t>Located 70km from </a:t>
            </a:r>
            <a:r>
              <a:rPr lang="en-US" dirty="0" err="1" smtClean="0"/>
              <a:t>Cloncurry</a:t>
            </a:r>
            <a:endParaRPr lang="en-US" dirty="0" smtClean="0"/>
          </a:p>
          <a:p>
            <a:pPr eaLnBrk="1" hangingPunct="1">
              <a:spcBef>
                <a:spcPts val="600"/>
              </a:spcBef>
              <a:spcAft>
                <a:spcPts val="600"/>
              </a:spcAft>
              <a:defRPr/>
            </a:pPr>
            <a:r>
              <a:rPr lang="en-US" dirty="0" smtClean="0"/>
              <a:t>Inferred Resource: 0.2Mt @ 2.3% Cu and 0.3g/t Au for 4kt Cu and 1koz gold</a:t>
            </a:r>
          </a:p>
          <a:p>
            <a:pPr eaLnBrk="1" hangingPunct="1">
              <a:spcBef>
                <a:spcPts val="600"/>
              </a:spcBef>
              <a:spcAft>
                <a:spcPts val="600"/>
              </a:spcAft>
              <a:defRPr/>
            </a:pPr>
            <a:r>
              <a:rPr lang="en-US" dirty="0" smtClean="0"/>
              <a:t>Significant growth potential with further drilling</a:t>
            </a:r>
          </a:p>
          <a:p>
            <a:pPr eaLnBrk="1" hangingPunct="1">
              <a:spcBef>
                <a:spcPts val="600"/>
              </a:spcBef>
              <a:spcAft>
                <a:spcPts val="600"/>
              </a:spcAft>
              <a:defRPr/>
            </a:pPr>
            <a:r>
              <a:rPr lang="en-US" dirty="0" smtClean="0"/>
              <a:t>Several high-grade intersections at UG mining levels</a:t>
            </a:r>
          </a:p>
          <a:p>
            <a:pPr eaLnBrk="1" hangingPunct="1">
              <a:spcBef>
                <a:spcPts val="600"/>
              </a:spcBef>
              <a:spcAft>
                <a:spcPts val="600"/>
              </a:spcAft>
              <a:defRPr/>
            </a:pPr>
            <a:r>
              <a:rPr lang="en-US" dirty="0" smtClean="0"/>
              <a:t>Adjacent exploration targets (51% and 100% SMD) require follow-up</a:t>
            </a:r>
          </a:p>
          <a:p>
            <a:pPr eaLnBrk="1" hangingPunct="1">
              <a:spcBef>
                <a:spcPts val="600"/>
              </a:spcBef>
              <a:spcAft>
                <a:spcPts val="600"/>
              </a:spcAft>
              <a:defRPr/>
            </a:pPr>
            <a:r>
              <a:rPr lang="en-US" dirty="0" smtClean="0"/>
              <a:t>Barbara model</a:t>
            </a:r>
          </a:p>
        </p:txBody>
      </p:sp>
      <p:pic>
        <p:nvPicPr>
          <p:cNvPr id="25606" name="Picture 1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Oval 7"/>
          <p:cNvSpPr/>
          <p:nvPr/>
        </p:nvSpPr>
        <p:spPr bwMode="auto">
          <a:xfrm>
            <a:off x="993800" y="2073424"/>
            <a:ext cx="108000" cy="108000"/>
          </a:xfrm>
          <a:prstGeom prst="ellipse">
            <a:avLst/>
          </a:prstGeom>
          <a:solidFill>
            <a:schemeClr val="tx1"/>
          </a:solidFill>
          <a:ln>
            <a:noFill/>
          </a:ln>
          <a:effectLst>
            <a:glow rad="76200">
              <a:schemeClr val="bg1"/>
            </a:glow>
            <a:outerShdw blurRad="50800" dist="38100" dir="2700000" algn="tl" rotWithShape="0">
              <a:prstClr val="black">
                <a:alpha val="40000"/>
              </a:prstClr>
            </a:outerShdw>
          </a:effectLst>
        </p:spPr>
        <p:txBody>
          <a:bodyPr/>
          <a:lstStyle/>
          <a:p>
            <a:pPr algn="ctr" defTabSz="584200" hangingPunct="0">
              <a:defRPr/>
            </a:pPr>
            <a:endParaRPr lang="en-AU" sz="3600">
              <a:solidFill>
                <a:srgbClr val="000000"/>
              </a:solidFill>
              <a:latin typeface="Helvetica Light" charset="0"/>
              <a:ea typeface="Helvetica Light" charset="0"/>
              <a:cs typeface="Helvetica Light" charset="0"/>
              <a:sym typeface="Helvetica Light"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lang="en-US" smtClean="0"/>
              <a:t>Summary of Key Assets</a:t>
            </a:r>
          </a:p>
        </p:txBody>
      </p:sp>
      <p:pic>
        <p:nvPicPr>
          <p:cNvPr id="13316" name="Picture 13"/>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7065963" y="1296988"/>
            <a:ext cx="4876800" cy="4876800"/>
          </a:xfrm>
          <a:prstGeom prst="rect">
            <a:avLst/>
          </a:prstGeom>
          <a:noFill/>
          <a:ln>
            <a:noFill/>
          </a:ln>
          <a:effectLst>
            <a:outerShdw blurRad="50800" dist="38100" dir="2700000" algn="tl" rotWithShape="0">
              <a:prstClr val="black">
                <a:alpha val="40000"/>
              </a:prstClr>
            </a:outerShdw>
          </a:effectLst>
          <a:extLst/>
        </p:spPr>
      </p:pic>
      <p:sp>
        <p:nvSpPr>
          <p:cNvPr id="27650" name="Rectangle 3"/>
          <p:cNvSpPr>
            <a:spLocks noGrp="1" noChangeArrowheads="1"/>
          </p:cNvSpPr>
          <p:nvPr>
            <p:ph type="body" idx="1"/>
          </p:nvPr>
        </p:nvSpPr>
        <p:spPr>
          <a:xfrm>
            <a:off x="269875" y="942975"/>
            <a:ext cx="6796088" cy="5743575"/>
          </a:xfrm>
        </p:spPr>
        <p:txBody>
          <a:bodyPr/>
          <a:lstStyle/>
          <a:p>
            <a:pPr eaLnBrk="1" hangingPunct="1">
              <a:spcBef>
                <a:spcPts val="600"/>
              </a:spcBef>
            </a:pPr>
            <a:r>
              <a:rPr lang="en-US" dirty="0" smtClean="0"/>
              <a:t>3,630km² tenement package between Mt Isa and </a:t>
            </a:r>
            <a:r>
              <a:rPr lang="en-US" dirty="0" err="1" smtClean="0"/>
              <a:t>Cloncurry</a:t>
            </a:r>
            <a:endParaRPr lang="en-US" dirty="0" smtClean="0"/>
          </a:p>
          <a:p>
            <a:pPr eaLnBrk="1" hangingPunct="1">
              <a:spcBef>
                <a:spcPts val="600"/>
              </a:spcBef>
            </a:pPr>
            <a:r>
              <a:rPr lang="en-US" dirty="0" smtClean="0"/>
              <a:t>Northern Hub:</a:t>
            </a:r>
          </a:p>
          <a:p>
            <a:pPr lvl="1" eaLnBrk="1" hangingPunct="1">
              <a:spcBef>
                <a:spcPts val="600"/>
              </a:spcBef>
            </a:pPr>
            <a:r>
              <a:rPr lang="en-US" dirty="0" smtClean="0"/>
              <a:t>Barbara – early production opportunity</a:t>
            </a:r>
          </a:p>
          <a:p>
            <a:pPr lvl="1" eaLnBrk="1" hangingPunct="1">
              <a:spcBef>
                <a:spcPts val="600"/>
              </a:spcBef>
            </a:pPr>
            <a:r>
              <a:rPr lang="en-US" dirty="0" smtClean="0"/>
              <a:t>5.3Mt @ 1.7% </a:t>
            </a:r>
            <a:r>
              <a:rPr lang="en-US" dirty="0" err="1" smtClean="0"/>
              <a:t>CuEq</a:t>
            </a:r>
            <a:r>
              <a:rPr lang="en-US" dirty="0" smtClean="0"/>
              <a:t> for 89,000t </a:t>
            </a:r>
            <a:r>
              <a:rPr lang="en-US" dirty="0" err="1" smtClean="0"/>
              <a:t>CuEq</a:t>
            </a:r>
            <a:r>
              <a:rPr lang="en-US" dirty="0" smtClean="0"/>
              <a:t> – development studies underway</a:t>
            </a:r>
          </a:p>
          <a:p>
            <a:pPr lvl="1" eaLnBrk="1" hangingPunct="1">
              <a:spcBef>
                <a:spcPts val="600"/>
              </a:spcBef>
            </a:pPr>
            <a:r>
              <a:rPr lang="en-US" dirty="0" smtClean="0"/>
              <a:t>Drilling to test extensions along strike and down-dip</a:t>
            </a:r>
          </a:p>
          <a:p>
            <a:pPr lvl="1" eaLnBrk="1" hangingPunct="1">
              <a:spcBef>
                <a:spcPts val="600"/>
              </a:spcBef>
            </a:pPr>
            <a:r>
              <a:rPr lang="en-US" dirty="0" smtClean="0"/>
              <a:t>Exploration Target = 20Mt @ 1.5-2.0% </a:t>
            </a:r>
            <a:r>
              <a:rPr lang="en-US" dirty="0" err="1" smtClean="0"/>
              <a:t>CuEq</a:t>
            </a:r>
            <a:endParaRPr lang="en-US" dirty="0" smtClean="0"/>
          </a:p>
          <a:p>
            <a:pPr lvl="1" eaLnBrk="1" hangingPunct="1">
              <a:spcBef>
                <a:spcPts val="600"/>
              </a:spcBef>
            </a:pPr>
            <a:r>
              <a:rPr lang="en-US" dirty="0" smtClean="0"/>
              <a:t>Key satellite targets: </a:t>
            </a:r>
            <a:r>
              <a:rPr lang="en-US" dirty="0" err="1" smtClean="0"/>
              <a:t>Yamamilla</a:t>
            </a:r>
            <a:r>
              <a:rPr lang="en-US" dirty="0" smtClean="0"/>
              <a:t>, Blue Star, </a:t>
            </a:r>
            <a:r>
              <a:rPr lang="en-US" dirty="0" err="1" smtClean="0"/>
              <a:t>Bloodwood</a:t>
            </a:r>
            <a:endParaRPr lang="en-US" dirty="0" smtClean="0"/>
          </a:p>
          <a:p>
            <a:pPr eaLnBrk="1" hangingPunct="1">
              <a:spcBef>
                <a:spcPts val="600"/>
              </a:spcBef>
            </a:pPr>
            <a:r>
              <a:rPr lang="en-US" dirty="0" smtClean="0"/>
              <a:t>Southern Hub:</a:t>
            </a:r>
          </a:p>
          <a:p>
            <a:pPr lvl="1" eaLnBrk="1" hangingPunct="1">
              <a:spcBef>
                <a:spcPts val="600"/>
              </a:spcBef>
            </a:pPr>
            <a:r>
              <a:rPr lang="en-US" sz="1900" dirty="0" err="1"/>
              <a:t>Kalman</a:t>
            </a:r>
            <a:r>
              <a:rPr lang="en-US" sz="1900" dirty="0"/>
              <a:t> – large mineral system with world-class potential </a:t>
            </a:r>
          </a:p>
          <a:p>
            <a:pPr lvl="1" eaLnBrk="1" hangingPunct="1">
              <a:spcBef>
                <a:spcPts val="600"/>
              </a:spcBef>
            </a:pPr>
            <a:r>
              <a:rPr lang="en-US" sz="1900" dirty="0"/>
              <a:t>62.9Mt @ 0.74% </a:t>
            </a:r>
            <a:r>
              <a:rPr lang="en-US" sz="1900" dirty="0" err="1"/>
              <a:t>CuEq</a:t>
            </a:r>
            <a:r>
              <a:rPr lang="en-US" sz="1900" dirty="0"/>
              <a:t> for 460,000t  contained </a:t>
            </a:r>
            <a:r>
              <a:rPr lang="en-US" sz="1900" dirty="0" err="1"/>
              <a:t>CuEq</a:t>
            </a:r>
            <a:endParaRPr lang="en-US" sz="1900" dirty="0"/>
          </a:p>
          <a:p>
            <a:pPr lvl="1" eaLnBrk="1" hangingPunct="1">
              <a:spcBef>
                <a:spcPts val="600"/>
              </a:spcBef>
            </a:pPr>
            <a:r>
              <a:rPr lang="en-US" sz="1900" dirty="0"/>
              <a:t>Potential for high-grade Cu zones</a:t>
            </a:r>
          </a:p>
          <a:p>
            <a:pPr lvl="1" eaLnBrk="1" hangingPunct="1">
              <a:spcBef>
                <a:spcPts val="600"/>
              </a:spcBef>
            </a:pPr>
            <a:r>
              <a:rPr lang="en-US" sz="1900" dirty="0"/>
              <a:t>Initial Satellite targets : </a:t>
            </a:r>
            <a:r>
              <a:rPr lang="en-US" sz="1900" dirty="0" err="1"/>
              <a:t>Dronfield</a:t>
            </a:r>
            <a:r>
              <a:rPr lang="en-US" sz="1900" dirty="0"/>
              <a:t>, Duke, Nil </a:t>
            </a:r>
            <a:r>
              <a:rPr lang="en-US" sz="1900" dirty="0" err="1"/>
              <a:t>Desperandum</a:t>
            </a:r>
            <a:endParaRPr lang="en-US" sz="1900" dirty="0"/>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52" name="Picture 16"/>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598488" y="954088"/>
            <a:ext cx="4983480" cy="5665124"/>
          </a:xfrm>
          <a:prstGeom prst="rect">
            <a:avLst/>
          </a:prstGeom>
          <a:noFill/>
          <a:ln>
            <a:noFill/>
          </a:ln>
          <a:effectLst>
            <a:outerShdw blurRad="50800" dist="38100" dir="2700000" algn="tl" rotWithShape="0">
              <a:prstClr val="black">
                <a:alpha val="40000"/>
              </a:prstClr>
            </a:outerShdw>
          </a:effectLst>
          <a:extLst/>
        </p:spPr>
      </p:pic>
      <p:sp>
        <p:nvSpPr>
          <p:cNvPr id="10" name="Slide Number Placeholder 3"/>
          <p:cNvSpPr>
            <a:spLocks noGrp="1"/>
          </p:cNvSpPr>
          <p:nvPr>
            <p:ph type="sldNum" sz="quarter" idx="10"/>
          </p:nvPr>
        </p:nvSpPr>
        <p:spPr/>
        <p:txBody>
          <a:bodyPr/>
          <a:lstStyle/>
          <a:p>
            <a:pPr defTabSz="1089025">
              <a:defRPr/>
            </a:pPr>
            <a:fld id="{FCCA5D2B-87DC-42F9-B3E9-B4E58B7FF6EC}" type="slidenum">
              <a:rPr lang="en-US">
                <a:latin typeface="+mn-lt"/>
              </a:rPr>
              <a:pPr defTabSz="1089025">
                <a:defRPr/>
              </a:pPr>
              <a:t>14</a:t>
            </a:fld>
            <a:endParaRPr lang="en-US">
              <a:latin typeface="+mn-lt"/>
            </a:endParaRPr>
          </a:p>
        </p:txBody>
      </p:sp>
      <p:sp>
        <p:nvSpPr>
          <p:cNvPr id="28675" name="Rectangle 2"/>
          <p:cNvSpPr>
            <a:spLocks noGrp="1" noChangeArrowheads="1"/>
          </p:cNvSpPr>
          <p:nvPr>
            <p:ph type="title"/>
          </p:nvPr>
        </p:nvSpPr>
        <p:spPr/>
        <p:txBody>
          <a:bodyPr/>
          <a:lstStyle/>
          <a:p>
            <a:pPr eaLnBrk="1" hangingPunct="1"/>
            <a:r>
              <a:rPr lang="en-US" smtClean="0"/>
              <a:t>Southern Hub – Kalman Project</a:t>
            </a:r>
          </a:p>
        </p:txBody>
      </p:sp>
      <p:sp>
        <p:nvSpPr>
          <p:cNvPr id="2" name="Rectangle 3"/>
          <p:cNvSpPr>
            <a:spLocks noGrp="1" noChangeArrowheads="1"/>
          </p:cNvSpPr>
          <p:nvPr>
            <p:ph type="body" idx="1"/>
          </p:nvPr>
        </p:nvSpPr>
        <p:spPr>
          <a:xfrm>
            <a:off x="6156325" y="1212850"/>
            <a:ext cx="5656263" cy="5241925"/>
          </a:xfrm>
        </p:spPr>
        <p:txBody>
          <a:bodyPr/>
          <a:lstStyle/>
          <a:p>
            <a:pPr eaLnBrk="1" hangingPunct="1">
              <a:spcBef>
                <a:spcPts val="600"/>
              </a:spcBef>
              <a:spcAft>
                <a:spcPts val="600"/>
              </a:spcAft>
            </a:pPr>
            <a:r>
              <a:rPr lang="en-US" dirty="0" smtClean="0"/>
              <a:t>Ownership: SMD/Cerro  JV</a:t>
            </a:r>
          </a:p>
          <a:p>
            <a:pPr lvl="1" eaLnBrk="1" hangingPunct="1">
              <a:spcBef>
                <a:spcPts val="600"/>
              </a:spcBef>
              <a:spcAft>
                <a:spcPts val="600"/>
              </a:spcAft>
            </a:pPr>
            <a:r>
              <a:rPr lang="en-US" dirty="0" smtClean="0"/>
              <a:t>SMD earning 60% with option to increase to 80%</a:t>
            </a:r>
          </a:p>
          <a:p>
            <a:pPr lvl="1" eaLnBrk="1" hangingPunct="1">
              <a:spcBef>
                <a:spcPts val="600"/>
              </a:spcBef>
              <a:spcAft>
                <a:spcPts val="600"/>
              </a:spcAft>
            </a:pPr>
            <a:r>
              <a:rPr lang="en-US" dirty="0" smtClean="0"/>
              <a:t>$1.8M spent to date</a:t>
            </a:r>
          </a:p>
          <a:p>
            <a:pPr eaLnBrk="1" hangingPunct="1">
              <a:spcBef>
                <a:spcPts val="600"/>
              </a:spcBef>
              <a:spcAft>
                <a:spcPts val="600"/>
              </a:spcAft>
            </a:pPr>
            <a:r>
              <a:rPr lang="en-US" dirty="0" smtClean="0"/>
              <a:t>Located 100km from Mt Isa</a:t>
            </a:r>
          </a:p>
          <a:p>
            <a:pPr eaLnBrk="1" hangingPunct="1">
              <a:spcBef>
                <a:spcPts val="600"/>
              </a:spcBef>
              <a:spcAft>
                <a:spcPts val="600"/>
              </a:spcAft>
            </a:pPr>
            <a:r>
              <a:rPr lang="en-US" dirty="0" smtClean="0"/>
              <a:t>Current Inferred Resource: 62.9Mt @ 0.74% </a:t>
            </a:r>
            <a:r>
              <a:rPr lang="en-US" dirty="0" err="1" smtClean="0"/>
              <a:t>CuEq</a:t>
            </a:r>
            <a:r>
              <a:rPr lang="en-US" dirty="0" smtClean="0"/>
              <a:t> for 465kt of contained </a:t>
            </a:r>
            <a:r>
              <a:rPr lang="en-US" dirty="0" err="1" smtClean="0"/>
              <a:t>CuEq</a:t>
            </a:r>
            <a:endParaRPr lang="en-US" dirty="0" smtClean="0"/>
          </a:p>
          <a:p>
            <a:pPr eaLnBrk="1" hangingPunct="1">
              <a:spcBef>
                <a:spcPts val="600"/>
              </a:spcBef>
              <a:spcAft>
                <a:spcPts val="600"/>
              </a:spcAft>
            </a:pPr>
            <a:r>
              <a:rPr lang="en-US" dirty="0" smtClean="0"/>
              <a:t>Large system with high-grade zones</a:t>
            </a:r>
          </a:p>
          <a:p>
            <a:pPr eaLnBrk="1" hangingPunct="1">
              <a:spcBef>
                <a:spcPts val="600"/>
              </a:spcBef>
              <a:spcAft>
                <a:spcPts val="600"/>
              </a:spcAft>
            </a:pPr>
            <a:r>
              <a:rPr lang="en-US" dirty="0" smtClean="0"/>
              <a:t>Potential strategic partnership opportunity at Kalman deposit</a:t>
            </a:r>
          </a:p>
          <a:p>
            <a:pPr eaLnBrk="1" hangingPunct="1">
              <a:spcBef>
                <a:spcPts val="600"/>
              </a:spcBef>
              <a:spcAft>
                <a:spcPts val="600"/>
              </a:spcAft>
            </a:pPr>
            <a:r>
              <a:rPr lang="en-US" dirty="0" smtClean="0"/>
              <a:t>Exciting satellite exploration targets around Kalman Area</a:t>
            </a:r>
          </a:p>
        </p:txBody>
      </p:sp>
      <p:pic>
        <p:nvPicPr>
          <p:cNvPr id="28678"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0215" name="Rectangle 7"/>
          <p:cNvSpPr>
            <a:spLocks noChangeArrowheads="1"/>
          </p:cNvSpPr>
          <p:nvPr/>
        </p:nvSpPr>
        <p:spPr bwMode="auto">
          <a:xfrm>
            <a:off x="590550" y="2495550"/>
            <a:ext cx="733425" cy="1239838"/>
          </a:xfrm>
          <a:prstGeom prst="rect">
            <a:avLst/>
          </a:prstGeom>
          <a:noFill/>
          <a:ln w="19050" algn="ctr">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wrap="none" lIns="91436" tIns="45718" rIns="91436" bIns="45718" anchor="ctr"/>
          <a:lstStyle/>
          <a:p>
            <a:pPr>
              <a:lnSpc>
                <a:spcPct val="110000"/>
              </a:lnSpc>
              <a:buFontTx/>
              <a:buChar char="•"/>
            </a:pPr>
            <a:endParaRPr lang="en-A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0"/>
          </p:nvPr>
        </p:nvSpPr>
        <p:spPr/>
        <p:txBody>
          <a:bodyPr/>
          <a:lstStyle/>
          <a:p>
            <a:pPr defTabSz="1089025">
              <a:defRPr/>
            </a:pPr>
            <a:fld id="{1D351042-83FE-4BDF-ADD7-EF112BE74F65}" type="slidenum">
              <a:rPr lang="en-US">
                <a:latin typeface="+mn-lt"/>
              </a:rPr>
              <a:pPr defTabSz="1089025">
                <a:defRPr/>
              </a:pPr>
              <a:t>15</a:t>
            </a:fld>
            <a:endParaRPr lang="en-US">
              <a:latin typeface="+mn-lt"/>
            </a:endParaRPr>
          </a:p>
        </p:txBody>
      </p:sp>
      <p:sp>
        <p:nvSpPr>
          <p:cNvPr id="29699" name="Rectangle 2"/>
          <p:cNvSpPr>
            <a:spLocks noGrp="1" noChangeArrowheads="1"/>
          </p:cNvSpPr>
          <p:nvPr>
            <p:ph type="title"/>
          </p:nvPr>
        </p:nvSpPr>
        <p:spPr/>
        <p:txBody>
          <a:bodyPr/>
          <a:lstStyle/>
          <a:p>
            <a:pPr eaLnBrk="1" hangingPunct="1"/>
            <a:r>
              <a:rPr lang="en-US" smtClean="0"/>
              <a:t>Kalman Project – Long Section</a:t>
            </a:r>
          </a:p>
        </p:txBody>
      </p:sp>
      <p:sp>
        <p:nvSpPr>
          <p:cNvPr id="351235" name="Rectangle 3"/>
          <p:cNvSpPr>
            <a:spLocks noGrp="1" noChangeArrowheads="1"/>
          </p:cNvSpPr>
          <p:nvPr>
            <p:ph type="body" idx="1"/>
          </p:nvPr>
        </p:nvSpPr>
        <p:spPr>
          <a:xfrm>
            <a:off x="7065963" y="1457325"/>
            <a:ext cx="4746625" cy="5148263"/>
          </a:xfrm>
        </p:spPr>
        <p:txBody>
          <a:bodyPr/>
          <a:lstStyle/>
          <a:p>
            <a:pPr eaLnBrk="1" hangingPunct="1">
              <a:spcBef>
                <a:spcPts val="1200"/>
              </a:spcBef>
            </a:pPr>
            <a:r>
              <a:rPr lang="en-US" dirty="0" smtClean="0"/>
              <a:t>Large </a:t>
            </a:r>
            <a:r>
              <a:rPr lang="en-US" dirty="0" err="1" smtClean="0"/>
              <a:t>mineralised</a:t>
            </a:r>
            <a:r>
              <a:rPr lang="en-US" dirty="0" smtClean="0"/>
              <a:t> system</a:t>
            </a:r>
          </a:p>
          <a:p>
            <a:pPr eaLnBrk="1" hangingPunct="1">
              <a:spcBef>
                <a:spcPts val="1200"/>
              </a:spcBef>
            </a:pPr>
            <a:r>
              <a:rPr lang="en-US" dirty="0" smtClean="0"/>
              <a:t>Similar footprint to high grade Merlin deposit (Ivanhoe Australia)</a:t>
            </a:r>
          </a:p>
          <a:p>
            <a:pPr eaLnBrk="1" hangingPunct="1">
              <a:spcBef>
                <a:spcPts val="1200"/>
              </a:spcBef>
            </a:pPr>
            <a:r>
              <a:rPr lang="en-US" dirty="0" smtClean="0"/>
              <a:t>Potential high-grade copper zone, with results including:</a:t>
            </a:r>
          </a:p>
          <a:p>
            <a:pPr lvl="1" eaLnBrk="1" hangingPunct="1"/>
            <a:r>
              <a:rPr lang="en-US" dirty="0" smtClean="0"/>
              <a:t>9m @ 20% Cu,</a:t>
            </a:r>
          </a:p>
          <a:p>
            <a:pPr lvl="1" eaLnBrk="1" hangingPunct="1"/>
            <a:r>
              <a:rPr lang="en-US" dirty="0" smtClean="0"/>
              <a:t> 53m @ 2.1% Cu</a:t>
            </a:r>
          </a:p>
          <a:p>
            <a:pPr eaLnBrk="1" hangingPunct="1">
              <a:spcBef>
                <a:spcPts val="1200"/>
              </a:spcBef>
            </a:pPr>
            <a:r>
              <a:rPr lang="en-US" dirty="0" smtClean="0"/>
              <a:t>Best </a:t>
            </a:r>
            <a:r>
              <a:rPr lang="en-US" dirty="0" err="1" smtClean="0"/>
              <a:t>mineralisation</a:t>
            </a:r>
            <a:r>
              <a:rPr lang="en-US" dirty="0" smtClean="0"/>
              <a:t> at ~500m depth</a:t>
            </a:r>
          </a:p>
          <a:p>
            <a:pPr eaLnBrk="1" hangingPunct="1">
              <a:spcBef>
                <a:spcPts val="1200"/>
              </a:spcBef>
            </a:pPr>
            <a:r>
              <a:rPr lang="en-US" dirty="0" smtClean="0"/>
              <a:t>Exploration Target = Additional 20Mt @ 1.5-2.0% </a:t>
            </a:r>
            <a:r>
              <a:rPr lang="en-US" dirty="0" err="1" smtClean="0"/>
              <a:t>CuEq</a:t>
            </a:r>
            <a:r>
              <a:rPr lang="en-US" dirty="0" smtClean="0"/>
              <a:t> near surface</a:t>
            </a:r>
          </a:p>
        </p:txBody>
      </p:sp>
      <p:pic>
        <p:nvPicPr>
          <p:cNvPr id="35123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403681" y="1700213"/>
            <a:ext cx="6037937" cy="4387850"/>
          </a:xfrm>
          <a:prstGeom prst="rect">
            <a:avLst/>
          </a:prstGeom>
          <a:noFill/>
          <a:ln w="19050">
            <a:solidFill>
              <a:schemeClr val="tx1"/>
            </a:solid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1738800" y="990902"/>
            <a:ext cx="4456943" cy="5586784"/>
          </a:xfrm>
          <a:prstGeom prst="rect">
            <a:avLst/>
          </a:prstGeom>
          <a:noFill/>
          <a:ln>
            <a:noFill/>
          </a:ln>
          <a:effectLst>
            <a:outerShdw blurRad="50800" dist="38100" dir="2700000" algn="tl" rotWithShape="0">
              <a:prstClr val="black">
                <a:alpha val="40000"/>
              </a:prstClr>
            </a:outerShdw>
          </a:effectLst>
          <a:extLst/>
        </p:spPr>
      </p:pic>
      <p:sp>
        <p:nvSpPr>
          <p:cNvPr id="10" name="Slide Number Placeholder 3"/>
          <p:cNvSpPr>
            <a:spLocks noGrp="1"/>
          </p:cNvSpPr>
          <p:nvPr>
            <p:ph type="sldNum" sz="quarter" idx="10"/>
          </p:nvPr>
        </p:nvSpPr>
        <p:spPr/>
        <p:txBody>
          <a:bodyPr/>
          <a:lstStyle/>
          <a:p>
            <a:pPr defTabSz="1089025">
              <a:defRPr/>
            </a:pPr>
            <a:fld id="{B1F2A1CF-DF06-4A88-A2C5-F18D51AEB391}" type="slidenum">
              <a:rPr lang="en-US">
                <a:latin typeface="+mn-lt"/>
              </a:rPr>
              <a:pPr defTabSz="1089025">
                <a:defRPr/>
              </a:pPr>
              <a:t>16</a:t>
            </a:fld>
            <a:endParaRPr lang="en-US">
              <a:latin typeface="+mn-lt"/>
            </a:endParaRPr>
          </a:p>
        </p:txBody>
      </p:sp>
      <p:sp>
        <p:nvSpPr>
          <p:cNvPr id="31749" name="Rectangle 3"/>
          <p:cNvSpPr>
            <a:spLocks noGrp="1" noChangeArrowheads="1"/>
          </p:cNvSpPr>
          <p:nvPr>
            <p:ph type="title"/>
          </p:nvPr>
        </p:nvSpPr>
        <p:spPr/>
        <p:txBody>
          <a:bodyPr/>
          <a:lstStyle/>
          <a:p>
            <a:pPr eaLnBrk="1" hangingPunct="1"/>
            <a:r>
              <a:rPr lang="en-US" dirty="0"/>
              <a:t>Southern Hub – </a:t>
            </a:r>
            <a:r>
              <a:rPr lang="en-US" dirty="0" err="1" smtClean="0"/>
              <a:t>Dronfield</a:t>
            </a:r>
            <a:endParaRPr lang="en-US" dirty="0" smtClean="0"/>
          </a:p>
        </p:txBody>
      </p:sp>
      <p:pic>
        <p:nvPicPr>
          <p:cNvPr id="31750"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4313" name="Rectangle 9"/>
          <p:cNvSpPr>
            <a:spLocks noGrp="1" noChangeArrowheads="1"/>
          </p:cNvSpPr>
          <p:nvPr>
            <p:ph type="body" idx="1"/>
          </p:nvPr>
        </p:nvSpPr>
        <p:spPr>
          <a:xfrm>
            <a:off x="6737349" y="1076325"/>
            <a:ext cx="5277669" cy="5451475"/>
          </a:xfrm>
        </p:spPr>
        <p:txBody>
          <a:bodyPr/>
          <a:lstStyle/>
          <a:p>
            <a:pPr eaLnBrk="1" hangingPunct="1">
              <a:lnSpc>
                <a:spcPct val="105000"/>
              </a:lnSpc>
            </a:pPr>
            <a:r>
              <a:rPr lang="en-US" sz="2000" dirty="0" smtClean="0"/>
              <a:t>100% SMD: </a:t>
            </a:r>
          </a:p>
          <a:p>
            <a:pPr lvl="1" eaLnBrk="1" hangingPunct="1">
              <a:lnSpc>
                <a:spcPct val="105000"/>
              </a:lnSpc>
            </a:pPr>
            <a:r>
              <a:rPr lang="en-US" sz="1800" dirty="0" smtClean="0"/>
              <a:t>10km South of </a:t>
            </a:r>
            <a:r>
              <a:rPr lang="en-US" sz="1800" dirty="0" err="1" smtClean="0"/>
              <a:t>Kalman</a:t>
            </a:r>
            <a:endParaRPr lang="en-US" sz="1800" dirty="0" smtClean="0"/>
          </a:p>
          <a:p>
            <a:pPr eaLnBrk="1" hangingPunct="1">
              <a:lnSpc>
                <a:spcPct val="105000"/>
              </a:lnSpc>
            </a:pPr>
            <a:r>
              <a:rPr lang="en-US" sz="2000" dirty="0" smtClean="0"/>
              <a:t>20km long Pilgrim Fault</a:t>
            </a:r>
          </a:p>
          <a:p>
            <a:pPr eaLnBrk="1" hangingPunct="1">
              <a:lnSpc>
                <a:spcPct val="105000"/>
              </a:lnSpc>
            </a:pPr>
            <a:r>
              <a:rPr lang="en-US" sz="2000" dirty="0" smtClean="0"/>
              <a:t>Outcropping Cu </a:t>
            </a:r>
            <a:r>
              <a:rPr lang="en-US" sz="2000" dirty="0" err="1" smtClean="0"/>
              <a:t>mineralisation</a:t>
            </a:r>
            <a:r>
              <a:rPr lang="en-US" sz="2000" dirty="0" smtClean="0"/>
              <a:t> with strong geochemical and geophysical anomalies</a:t>
            </a:r>
          </a:p>
          <a:p>
            <a:pPr lvl="1" eaLnBrk="1" hangingPunct="1">
              <a:lnSpc>
                <a:spcPct val="105000"/>
              </a:lnSpc>
            </a:pPr>
            <a:r>
              <a:rPr lang="en-US" sz="1800" dirty="0" smtClean="0"/>
              <a:t>3 targets identified</a:t>
            </a:r>
          </a:p>
          <a:p>
            <a:pPr lvl="1" eaLnBrk="1" hangingPunct="1">
              <a:lnSpc>
                <a:spcPct val="105000"/>
              </a:lnSpc>
            </a:pPr>
            <a:r>
              <a:rPr lang="en-US" sz="1800" dirty="0" smtClean="0"/>
              <a:t>Contains strong soil and geophysical anomalies, never drilled</a:t>
            </a:r>
          </a:p>
          <a:p>
            <a:pPr lvl="1" eaLnBrk="1" hangingPunct="1">
              <a:lnSpc>
                <a:spcPct val="105000"/>
              </a:lnSpc>
            </a:pPr>
            <a:r>
              <a:rPr lang="en-US" sz="1800" dirty="0" smtClean="0"/>
              <a:t>Numerous wide spaced +1% Cu and +1g/t Au drilling intersection over Pilgrim Fault</a:t>
            </a:r>
          </a:p>
          <a:p>
            <a:pPr eaLnBrk="1" hangingPunct="1">
              <a:lnSpc>
                <a:spcPct val="105000"/>
              </a:lnSpc>
            </a:pPr>
            <a:r>
              <a:rPr lang="en-US" sz="2000" dirty="0" smtClean="0"/>
              <a:t>Comprehensive geochemistry and geophysics surveys completed 2H 2012</a:t>
            </a:r>
          </a:p>
          <a:p>
            <a:pPr eaLnBrk="1" hangingPunct="1">
              <a:lnSpc>
                <a:spcPct val="105000"/>
              </a:lnSpc>
            </a:pPr>
            <a:r>
              <a:rPr lang="en-US" sz="2000" dirty="0" smtClean="0"/>
              <a:t>Native Title access commenced</a:t>
            </a:r>
          </a:p>
          <a:p>
            <a:pPr eaLnBrk="1" hangingPunct="1">
              <a:lnSpc>
                <a:spcPct val="105000"/>
              </a:lnSpc>
            </a:pPr>
            <a:r>
              <a:rPr lang="en-US" sz="2000" dirty="0" smtClean="0"/>
              <a:t>Drilling 2H 2012</a:t>
            </a:r>
          </a:p>
        </p:txBody>
      </p:sp>
      <p:sp>
        <p:nvSpPr>
          <p:cNvPr id="9" name="Oval 8"/>
          <p:cNvSpPr/>
          <p:nvPr/>
        </p:nvSpPr>
        <p:spPr bwMode="auto">
          <a:xfrm>
            <a:off x="1130871" y="2975645"/>
            <a:ext cx="108000" cy="108000"/>
          </a:xfrm>
          <a:prstGeom prst="ellipse">
            <a:avLst/>
          </a:prstGeom>
          <a:solidFill>
            <a:schemeClr val="tx1"/>
          </a:solidFill>
          <a:ln>
            <a:noFill/>
          </a:ln>
          <a:effectLst>
            <a:glow rad="76200">
              <a:schemeClr val="bg1"/>
            </a:glow>
            <a:outerShdw blurRad="50800" dist="38100" dir="2700000" algn="tl" rotWithShape="0">
              <a:prstClr val="black">
                <a:alpha val="40000"/>
              </a:prstClr>
            </a:outerShdw>
          </a:effectLst>
        </p:spPr>
        <p:txBody>
          <a:bodyPr/>
          <a:lstStyle/>
          <a:p>
            <a:pPr algn="ctr" defTabSz="584200" hangingPunct="0">
              <a:defRPr/>
            </a:pPr>
            <a:endParaRPr lang="en-AU" sz="3600">
              <a:solidFill>
                <a:srgbClr val="000000"/>
              </a:solidFill>
              <a:latin typeface="Helvetica Light" charset="0"/>
              <a:ea typeface="Helvetica Light" charset="0"/>
              <a:cs typeface="Helvetica Light" charset="0"/>
              <a:sym typeface="Helvetica Light"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60800" y="986400"/>
            <a:ext cx="5105400" cy="558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Slide Number Placeholder 3"/>
          <p:cNvSpPr>
            <a:spLocks noGrp="1"/>
          </p:cNvSpPr>
          <p:nvPr>
            <p:ph type="sldNum" sz="quarter" idx="10"/>
          </p:nvPr>
        </p:nvSpPr>
        <p:spPr/>
        <p:txBody>
          <a:bodyPr/>
          <a:lstStyle/>
          <a:p>
            <a:pPr defTabSz="1089025">
              <a:defRPr/>
            </a:pPr>
            <a:fld id="{DBCDC2E1-C4CE-4C91-9AFF-8CCB61E4C62E}" type="slidenum">
              <a:rPr lang="en-US">
                <a:latin typeface="+mn-lt"/>
              </a:rPr>
              <a:pPr defTabSz="1089025">
                <a:defRPr/>
              </a:pPr>
              <a:t>17</a:t>
            </a:fld>
            <a:endParaRPr lang="en-US">
              <a:latin typeface="+mn-lt"/>
            </a:endParaRPr>
          </a:p>
        </p:txBody>
      </p:sp>
      <p:sp>
        <p:nvSpPr>
          <p:cNvPr id="32772" name="Rectangle 5"/>
          <p:cNvSpPr>
            <a:spLocks noGrp="1" noChangeArrowheads="1"/>
          </p:cNvSpPr>
          <p:nvPr>
            <p:ph type="title"/>
          </p:nvPr>
        </p:nvSpPr>
        <p:spPr/>
        <p:txBody>
          <a:bodyPr/>
          <a:lstStyle/>
          <a:p>
            <a:pPr eaLnBrk="1" hangingPunct="1"/>
            <a:r>
              <a:rPr lang="en-US" dirty="0" smtClean="0"/>
              <a:t>Southern Hub - Duke Prospect</a:t>
            </a:r>
          </a:p>
        </p:txBody>
      </p:sp>
      <p:sp>
        <p:nvSpPr>
          <p:cNvPr id="355337" name="Rectangle 9"/>
          <p:cNvSpPr>
            <a:spLocks noGrp="1" noChangeArrowheads="1"/>
          </p:cNvSpPr>
          <p:nvPr>
            <p:ph type="body" idx="1"/>
          </p:nvPr>
        </p:nvSpPr>
        <p:spPr>
          <a:xfrm>
            <a:off x="6737350" y="1076325"/>
            <a:ext cx="5065713" cy="5451475"/>
          </a:xfrm>
        </p:spPr>
        <p:txBody>
          <a:bodyPr/>
          <a:lstStyle/>
          <a:p>
            <a:pPr eaLnBrk="1" hangingPunct="1"/>
            <a:r>
              <a:rPr lang="en-US" dirty="0" smtClean="0"/>
              <a:t>100% SMD 15km granite contact horizon</a:t>
            </a:r>
          </a:p>
          <a:p>
            <a:pPr eaLnBrk="1" hangingPunct="1"/>
            <a:r>
              <a:rPr lang="en-US" dirty="0" smtClean="0"/>
              <a:t>Outcropping copper </a:t>
            </a:r>
            <a:r>
              <a:rPr lang="en-US" dirty="0" err="1" smtClean="0"/>
              <a:t>mineralisation</a:t>
            </a:r>
            <a:r>
              <a:rPr lang="en-US" dirty="0" smtClean="0"/>
              <a:t> with strong geochemical anomalies </a:t>
            </a:r>
          </a:p>
          <a:p>
            <a:pPr lvl="1" eaLnBrk="1" hangingPunct="1"/>
            <a:r>
              <a:rPr lang="en-US" dirty="0" smtClean="0"/>
              <a:t>Numerous high grade rock chips</a:t>
            </a:r>
          </a:p>
          <a:p>
            <a:pPr lvl="1" eaLnBrk="1" hangingPunct="1"/>
            <a:r>
              <a:rPr lang="en-US" dirty="0" smtClean="0"/>
              <a:t>2km copper-in-soil </a:t>
            </a:r>
            <a:r>
              <a:rPr lang="en-US" dirty="0" err="1" smtClean="0"/>
              <a:t>geochem</a:t>
            </a:r>
            <a:r>
              <a:rPr lang="en-US" dirty="0" smtClean="0"/>
              <a:t> anomaly</a:t>
            </a:r>
          </a:p>
          <a:p>
            <a:pPr lvl="1" eaLnBrk="1" hangingPunct="1"/>
            <a:r>
              <a:rPr lang="en-US" dirty="0" smtClean="0"/>
              <a:t>Historical drilling</a:t>
            </a:r>
          </a:p>
          <a:p>
            <a:pPr lvl="1" eaLnBrk="1" hangingPunct="1"/>
            <a:r>
              <a:rPr lang="en-US" dirty="0" smtClean="0"/>
              <a:t>Adjacent to old Duchess Mine historical production grade of 8% Cu</a:t>
            </a:r>
          </a:p>
          <a:p>
            <a:pPr eaLnBrk="1" hangingPunct="1"/>
            <a:r>
              <a:rPr lang="en-US" dirty="0" smtClean="0"/>
              <a:t>Detailed geochemistry commencing 1H 2013</a:t>
            </a:r>
          </a:p>
          <a:p>
            <a:pPr eaLnBrk="1" hangingPunct="1"/>
            <a:r>
              <a:rPr lang="en-US" dirty="0" smtClean="0"/>
              <a:t>Drilling to commence 1Q 2013</a:t>
            </a:r>
          </a:p>
        </p:txBody>
      </p:sp>
      <p:pic>
        <p:nvPicPr>
          <p:cNvPr id="32775"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Oval 8"/>
          <p:cNvSpPr/>
          <p:nvPr/>
        </p:nvSpPr>
        <p:spPr bwMode="auto">
          <a:xfrm>
            <a:off x="1021023" y="3213770"/>
            <a:ext cx="108000" cy="108000"/>
          </a:xfrm>
          <a:prstGeom prst="ellipse">
            <a:avLst/>
          </a:prstGeom>
          <a:solidFill>
            <a:schemeClr val="tx1"/>
          </a:solidFill>
          <a:ln>
            <a:noFill/>
          </a:ln>
          <a:effectLst>
            <a:glow rad="76200">
              <a:schemeClr val="bg1"/>
            </a:glow>
            <a:outerShdw blurRad="50800" dist="38100" dir="2700000" algn="tl" rotWithShape="0">
              <a:prstClr val="black">
                <a:alpha val="40000"/>
              </a:prstClr>
            </a:outerShdw>
          </a:effectLst>
        </p:spPr>
        <p:txBody>
          <a:bodyPr/>
          <a:lstStyle/>
          <a:p>
            <a:pPr algn="ctr" defTabSz="584200" hangingPunct="0">
              <a:defRPr/>
            </a:pPr>
            <a:endParaRPr lang="en-AU" sz="3600">
              <a:solidFill>
                <a:srgbClr val="000000"/>
              </a:solidFill>
              <a:latin typeface="Helvetica Light" charset="0"/>
              <a:ea typeface="Helvetica Light" charset="0"/>
              <a:cs typeface="Helvetica Light" charset="0"/>
              <a:sym typeface="Helvetica Light"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388801" y="1699200"/>
            <a:ext cx="6125273" cy="387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Slide Number Placeholder 3"/>
          <p:cNvSpPr>
            <a:spLocks noGrp="1"/>
          </p:cNvSpPr>
          <p:nvPr>
            <p:ph type="sldNum" sz="quarter" idx="10"/>
          </p:nvPr>
        </p:nvSpPr>
        <p:spPr/>
        <p:txBody>
          <a:bodyPr/>
          <a:lstStyle/>
          <a:p>
            <a:pPr defTabSz="1089025">
              <a:defRPr/>
            </a:pPr>
            <a:fld id="{DBCDC2E1-C4CE-4C91-9AFF-8CCB61E4C62E}" type="slidenum">
              <a:rPr lang="en-US">
                <a:latin typeface="+mn-lt"/>
              </a:rPr>
              <a:pPr defTabSz="1089025">
                <a:defRPr/>
              </a:pPr>
              <a:t>18</a:t>
            </a:fld>
            <a:endParaRPr lang="en-US">
              <a:latin typeface="+mn-lt"/>
            </a:endParaRPr>
          </a:p>
        </p:txBody>
      </p:sp>
      <p:sp>
        <p:nvSpPr>
          <p:cNvPr id="32772" name="Rectangle 5"/>
          <p:cNvSpPr>
            <a:spLocks noGrp="1" noChangeArrowheads="1"/>
          </p:cNvSpPr>
          <p:nvPr>
            <p:ph type="title"/>
          </p:nvPr>
        </p:nvSpPr>
        <p:spPr/>
        <p:txBody>
          <a:bodyPr/>
          <a:lstStyle/>
          <a:p>
            <a:pPr eaLnBrk="1" hangingPunct="1"/>
            <a:r>
              <a:rPr lang="en-US" dirty="0" smtClean="0"/>
              <a:t>Southern Hub - Nil </a:t>
            </a:r>
            <a:r>
              <a:rPr lang="en-US" dirty="0" err="1" smtClean="0"/>
              <a:t>Desperandum</a:t>
            </a:r>
            <a:endParaRPr lang="en-US" dirty="0" smtClean="0"/>
          </a:p>
        </p:txBody>
      </p:sp>
      <p:sp>
        <p:nvSpPr>
          <p:cNvPr id="355337" name="Rectangle 9"/>
          <p:cNvSpPr>
            <a:spLocks noGrp="1" noChangeArrowheads="1"/>
          </p:cNvSpPr>
          <p:nvPr>
            <p:ph type="body" idx="1"/>
          </p:nvPr>
        </p:nvSpPr>
        <p:spPr>
          <a:xfrm>
            <a:off x="6737350" y="1263133"/>
            <a:ext cx="5065713" cy="4941017"/>
          </a:xfrm>
        </p:spPr>
        <p:txBody>
          <a:bodyPr/>
          <a:lstStyle/>
          <a:p>
            <a:pPr eaLnBrk="1" hangingPunct="1"/>
            <a:r>
              <a:rPr lang="en-US" dirty="0" smtClean="0"/>
              <a:t>100% SMD Shear Zone Cu-Au over 1000m</a:t>
            </a:r>
          </a:p>
          <a:p>
            <a:pPr eaLnBrk="1" hangingPunct="1"/>
            <a:r>
              <a:rPr lang="en-US" dirty="0" smtClean="0"/>
              <a:t>Outcropping copper </a:t>
            </a:r>
            <a:r>
              <a:rPr lang="en-US" dirty="0" err="1" smtClean="0"/>
              <a:t>mineralisation</a:t>
            </a:r>
            <a:r>
              <a:rPr lang="en-US" dirty="0" smtClean="0"/>
              <a:t> with strong geochemical anomalies </a:t>
            </a:r>
          </a:p>
          <a:p>
            <a:pPr lvl="1" eaLnBrk="1" hangingPunct="1"/>
            <a:r>
              <a:rPr lang="en-US" dirty="0" smtClean="0"/>
              <a:t>Historical Drilling </a:t>
            </a:r>
          </a:p>
          <a:p>
            <a:pPr lvl="2" eaLnBrk="1" hangingPunct="1"/>
            <a:r>
              <a:rPr lang="en-US" sz="2000" i="0" dirty="0" smtClean="0"/>
              <a:t>22m@2.23%Cu </a:t>
            </a:r>
          </a:p>
          <a:p>
            <a:pPr lvl="2" eaLnBrk="1" hangingPunct="1"/>
            <a:r>
              <a:rPr lang="en-US" sz="2000" i="0" dirty="0" smtClean="0"/>
              <a:t>19m@2.32%Cu</a:t>
            </a:r>
            <a:endParaRPr lang="en-US" dirty="0" smtClean="0"/>
          </a:p>
          <a:p>
            <a:pPr lvl="1" eaLnBrk="1" hangingPunct="1"/>
            <a:r>
              <a:rPr lang="en-US" dirty="0" smtClean="0"/>
              <a:t>Numerous high grade rock chips</a:t>
            </a:r>
          </a:p>
          <a:p>
            <a:pPr lvl="1" eaLnBrk="1" hangingPunct="1"/>
            <a:r>
              <a:rPr lang="en-US" dirty="0" smtClean="0"/>
              <a:t>Adjacent to old Lady Maria Open Pit production grade estimate of +5% Cu</a:t>
            </a:r>
          </a:p>
          <a:p>
            <a:pPr eaLnBrk="1" hangingPunct="1"/>
            <a:r>
              <a:rPr lang="en-US" dirty="0" smtClean="0"/>
              <a:t>Detailed geophysics commenced</a:t>
            </a:r>
          </a:p>
          <a:p>
            <a:pPr eaLnBrk="1" hangingPunct="1"/>
            <a:r>
              <a:rPr lang="en-US" dirty="0" smtClean="0"/>
              <a:t>Drilling to commence 1Q 2013</a:t>
            </a:r>
          </a:p>
        </p:txBody>
      </p:sp>
    </p:spTree>
    <p:extLst>
      <p:ext uri="{BB962C8B-B14F-4D97-AF65-F5344CB8AC3E}">
        <p14:creationId xmlns:p14="http://schemas.microsoft.com/office/powerpoint/2010/main" xmlns="" val="36194180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defTabSz="1089025">
              <a:defRPr/>
            </a:pPr>
            <a:fld id="{4AD8C000-B64A-4684-9047-BB1B674CA8DF}" type="slidenum">
              <a:rPr lang="en-US">
                <a:latin typeface="+mn-lt"/>
              </a:rPr>
              <a:pPr defTabSz="1089025">
                <a:defRPr/>
              </a:pPr>
              <a:t>19</a:t>
            </a:fld>
            <a:endParaRPr lang="en-US">
              <a:latin typeface="+mn-lt"/>
            </a:endParaRPr>
          </a:p>
        </p:txBody>
      </p:sp>
      <p:sp>
        <p:nvSpPr>
          <p:cNvPr id="33794" name="Rectangle 2"/>
          <p:cNvSpPr>
            <a:spLocks noGrp="1" noChangeArrowheads="1"/>
          </p:cNvSpPr>
          <p:nvPr>
            <p:ph type="title"/>
          </p:nvPr>
        </p:nvSpPr>
        <p:spPr/>
        <p:txBody>
          <a:bodyPr/>
          <a:lstStyle/>
          <a:p>
            <a:pPr eaLnBrk="1" hangingPunct="1"/>
            <a:r>
              <a:rPr lang="en-US" smtClean="0"/>
              <a:t>Location, Location, Location</a:t>
            </a:r>
          </a:p>
        </p:txBody>
      </p:sp>
      <p:sp>
        <p:nvSpPr>
          <p:cNvPr id="22532" name="Rectangle 3"/>
          <p:cNvSpPr>
            <a:spLocks noGrp="1" noChangeArrowheads="1"/>
          </p:cNvSpPr>
          <p:nvPr>
            <p:ph type="body" idx="1"/>
          </p:nvPr>
        </p:nvSpPr>
        <p:spPr>
          <a:xfrm>
            <a:off x="469900" y="904874"/>
            <a:ext cx="6732588" cy="5268913"/>
          </a:xfrm>
        </p:spPr>
        <p:txBody>
          <a:bodyPr/>
          <a:lstStyle/>
          <a:p>
            <a:pPr eaLnBrk="1" hangingPunct="1"/>
            <a:r>
              <a:rPr lang="en-US" dirty="0" smtClean="0"/>
              <a:t>Mt Isa region = 60% of Australian copper production</a:t>
            </a:r>
          </a:p>
          <a:p>
            <a:pPr eaLnBrk="1" hangingPunct="1"/>
            <a:r>
              <a:rPr lang="en-US" dirty="0" smtClean="0"/>
              <a:t>Several Tier 1 and numerous Tier 2 deposits</a:t>
            </a:r>
          </a:p>
          <a:p>
            <a:pPr eaLnBrk="1" hangingPunct="1"/>
            <a:r>
              <a:rPr lang="en-US" dirty="0" smtClean="0"/>
              <a:t>Excellent infrastructure – road, rail, power, gas pipeline and port</a:t>
            </a:r>
          </a:p>
          <a:p>
            <a:pPr eaLnBrk="1" hangingPunct="1"/>
            <a:r>
              <a:rPr lang="en-US" dirty="0" smtClean="0"/>
              <a:t>Multiple treatment facilities</a:t>
            </a:r>
          </a:p>
          <a:p>
            <a:pPr eaLnBrk="1" hangingPunct="1"/>
            <a:r>
              <a:rPr lang="en-US" dirty="0" smtClean="0"/>
              <a:t>Vast tracts of prospective ground remain under-explored</a:t>
            </a:r>
          </a:p>
          <a:p>
            <a:pPr eaLnBrk="1" hangingPunct="1"/>
            <a:r>
              <a:rPr lang="en-US" dirty="0" smtClean="0"/>
              <a:t>Fragmented tenement ownership</a:t>
            </a:r>
          </a:p>
          <a:p>
            <a:pPr eaLnBrk="1" hangingPunct="1"/>
            <a:r>
              <a:rPr lang="en-US" dirty="0" smtClean="0"/>
              <a:t>Outstanding opportunity to participate in regional </a:t>
            </a:r>
            <a:r>
              <a:rPr lang="en-US" dirty="0" err="1" smtClean="0"/>
              <a:t>rationalisation</a:t>
            </a:r>
            <a:r>
              <a:rPr lang="en-US" dirty="0" smtClean="0"/>
              <a:t> </a:t>
            </a:r>
          </a:p>
          <a:p>
            <a:pPr lvl="1" eaLnBrk="1" hangingPunct="1"/>
            <a:r>
              <a:rPr lang="en-US" dirty="0"/>
              <a:t>EXCO sale of </a:t>
            </a:r>
            <a:r>
              <a:rPr lang="en-US" dirty="0" smtClean="0"/>
              <a:t>E1/</a:t>
            </a:r>
            <a:r>
              <a:rPr lang="en-US" dirty="0" err="1" smtClean="0"/>
              <a:t>Monakoff</a:t>
            </a:r>
            <a:r>
              <a:rPr lang="en-US" dirty="0" smtClean="0"/>
              <a:t> </a:t>
            </a:r>
            <a:r>
              <a:rPr lang="en-US" dirty="0"/>
              <a:t>to XSTRATA - $363/t Cu</a:t>
            </a:r>
          </a:p>
          <a:p>
            <a:pPr lvl="1" eaLnBrk="1" hangingPunct="1"/>
            <a:r>
              <a:rPr lang="en-US" dirty="0"/>
              <a:t>WHSP bid for EXCO net of cash </a:t>
            </a:r>
            <a:r>
              <a:rPr lang="en-US" dirty="0" smtClean="0"/>
              <a:t>- $220/t </a:t>
            </a:r>
            <a:r>
              <a:rPr lang="en-US" dirty="0"/>
              <a:t>Cu </a:t>
            </a:r>
            <a:r>
              <a:rPr lang="en-US" dirty="0" err="1"/>
              <a:t>eq</a:t>
            </a:r>
            <a:endParaRPr lang="en-US" dirty="0"/>
          </a:p>
          <a:p>
            <a:pPr lvl="1" eaLnBrk="1" hangingPunct="1"/>
            <a:r>
              <a:rPr lang="en-US" dirty="0" err="1"/>
              <a:t>Cudeco</a:t>
            </a:r>
            <a:r>
              <a:rPr lang="en-US" dirty="0"/>
              <a:t> </a:t>
            </a:r>
            <a:r>
              <a:rPr lang="en-US" dirty="0" smtClean="0"/>
              <a:t>- $1790/t </a:t>
            </a:r>
            <a:r>
              <a:rPr lang="en-US" dirty="0"/>
              <a:t>Cu </a:t>
            </a:r>
            <a:r>
              <a:rPr lang="en-US" dirty="0" err="1"/>
              <a:t>eq</a:t>
            </a:r>
            <a:endParaRPr lang="en-US" dirty="0"/>
          </a:p>
          <a:p>
            <a:pPr lvl="1" eaLnBrk="1" hangingPunct="1"/>
            <a:r>
              <a:rPr lang="en-US" dirty="0" smtClean="0"/>
              <a:t>SMD Barbara </a:t>
            </a:r>
            <a:r>
              <a:rPr lang="en-US" dirty="0"/>
              <a:t>Resources </a:t>
            </a:r>
            <a:r>
              <a:rPr lang="en-US" dirty="0" smtClean="0"/>
              <a:t>- $16M </a:t>
            </a:r>
            <a:r>
              <a:rPr lang="en-US" dirty="0"/>
              <a:t>@ </a:t>
            </a:r>
            <a:r>
              <a:rPr lang="en-US" dirty="0" smtClean="0"/>
              <a:t>$220/t </a:t>
            </a:r>
            <a:r>
              <a:rPr lang="en-US" dirty="0"/>
              <a:t>Cu </a:t>
            </a:r>
            <a:r>
              <a:rPr lang="en-US" dirty="0" err="1"/>
              <a:t>eq</a:t>
            </a:r>
            <a:endParaRPr lang="en-US" dirty="0"/>
          </a:p>
        </p:txBody>
      </p:sp>
      <p:pic>
        <p:nvPicPr>
          <p:cNvPr id="6159" name="Picture 15"/>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7065963" y="1296988"/>
            <a:ext cx="4876800" cy="4876800"/>
          </a:xfrm>
          <a:prstGeom prst="rect">
            <a:avLst/>
          </a:prstGeom>
          <a:noFill/>
          <a:ln>
            <a:noFill/>
          </a:ln>
          <a:effectLst>
            <a:outerShdw blurRad="50800" dist="38100" dir="2700000" algn="tl" rotWithShape="0">
              <a:prstClr val="black">
                <a:alpha val="40000"/>
              </a:prstClr>
            </a:outerShdw>
          </a:effectLs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defTabSz="1089025">
              <a:defRPr/>
            </a:pPr>
            <a:fld id="{0F5222C1-FCB8-4D1F-99E7-F54C45E4BD8B}" type="slidenum">
              <a:rPr lang="en-US">
                <a:latin typeface="+mn-lt"/>
              </a:rPr>
              <a:pPr defTabSz="1089025">
                <a:defRPr/>
              </a:pPr>
              <a:t>2</a:t>
            </a:fld>
            <a:endParaRPr lang="en-US">
              <a:latin typeface="+mn-lt"/>
            </a:endParaRPr>
          </a:p>
        </p:txBody>
      </p:sp>
      <p:sp>
        <p:nvSpPr>
          <p:cNvPr id="16386" name="Rectangle 2"/>
          <p:cNvSpPr>
            <a:spLocks noGrp="1" noChangeArrowheads="1"/>
          </p:cNvSpPr>
          <p:nvPr>
            <p:ph type="title"/>
          </p:nvPr>
        </p:nvSpPr>
        <p:spPr/>
        <p:txBody>
          <a:bodyPr/>
          <a:lstStyle/>
          <a:p>
            <a:pPr eaLnBrk="1" hangingPunct="1"/>
            <a:r>
              <a:rPr lang="en-US" sz="3000" smtClean="0"/>
              <a:t>Syndicated Metals – A Snapshot</a:t>
            </a:r>
          </a:p>
        </p:txBody>
      </p:sp>
      <p:sp>
        <p:nvSpPr>
          <p:cNvPr id="317443" name="Rectangle 3"/>
          <p:cNvSpPr>
            <a:spLocks noGrp="1" noChangeArrowheads="1"/>
          </p:cNvSpPr>
          <p:nvPr>
            <p:ph type="body" idx="1"/>
          </p:nvPr>
        </p:nvSpPr>
        <p:spPr>
          <a:xfrm>
            <a:off x="222250" y="1076325"/>
            <a:ext cx="8027988" cy="5118100"/>
          </a:xfrm>
        </p:spPr>
        <p:txBody>
          <a:bodyPr/>
          <a:lstStyle/>
          <a:p>
            <a:pPr eaLnBrk="1" hangingPunct="1">
              <a:spcBef>
                <a:spcPts val="600"/>
              </a:spcBef>
            </a:pPr>
            <a:r>
              <a:rPr lang="en-US" b="1" dirty="0" smtClean="0"/>
              <a:t>A COMMITTED EXPLORER…</a:t>
            </a:r>
          </a:p>
          <a:p>
            <a:pPr lvl="1" eaLnBrk="1" hangingPunct="1">
              <a:spcBef>
                <a:spcPts val="600"/>
              </a:spcBef>
            </a:pPr>
            <a:r>
              <a:rPr lang="en-US" dirty="0" smtClean="0"/>
              <a:t>Copper-gold: Mt Isa-</a:t>
            </a:r>
            <a:r>
              <a:rPr lang="en-US" dirty="0" err="1" smtClean="0"/>
              <a:t>Cloncurry</a:t>
            </a:r>
            <a:r>
              <a:rPr lang="en-US" dirty="0" smtClean="0"/>
              <a:t> district, North Queensland</a:t>
            </a:r>
          </a:p>
          <a:p>
            <a:pPr lvl="1" eaLnBrk="1" hangingPunct="1">
              <a:spcBef>
                <a:spcPts val="600"/>
              </a:spcBef>
            </a:pPr>
            <a:r>
              <a:rPr lang="en-US" dirty="0" smtClean="0"/>
              <a:t>Exploration underway: four key targets in 2H 2012</a:t>
            </a:r>
          </a:p>
          <a:p>
            <a:pPr eaLnBrk="1" hangingPunct="1">
              <a:spcBef>
                <a:spcPts val="600"/>
              </a:spcBef>
            </a:pPr>
            <a:r>
              <a:rPr lang="en-US" b="1" dirty="0" smtClean="0"/>
              <a:t>A FOCUSED DEVELOPER…</a:t>
            </a:r>
          </a:p>
          <a:p>
            <a:pPr lvl="1" eaLnBrk="1" hangingPunct="1">
              <a:spcBef>
                <a:spcPts val="600"/>
              </a:spcBef>
            </a:pPr>
            <a:r>
              <a:rPr lang="en-US" dirty="0" smtClean="0"/>
              <a:t>Established Mineral Resources: Barbara (74kt copper, 34koz gold)</a:t>
            </a:r>
          </a:p>
          <a:p>
            <a:pPr marL="528637" lvl="1" indent="0" eaLnBrk="1" hangingPunct="1">
              <a:spcBef>
                <a:spcPts val="600"/>
              </a:spcBef>
              <a:buNone/>
            </a:pPr>
            <a:r>
              <a:rPr lang="en-US" dirty="0" smtClean="0"/>
              <a:t>    Kalman (190kt copper, 230koz gold and 187kt </a:t>
            </a:r>
            <a:r>
              <a:rPr lang="en-US" dirty="0" err="1" smtClean="0"/>
              <a:t>CuEq</a:t>
            </a:r>
            <a:r>
              <a:rPr lang="en-US" dirty="0" smtClean="0"/>
              <a:t> from </a:t>
            </a:r>
            <a:r>
              <a:rPr lang="en-US" dirty="0" err="1" smtClean="0"/>
              <a:t>Mo+Re</a:t>
            </a:r>
            <a:r>
              <a:rPr lang="en-US" dirty="0" smtClean="0"/>
              <a:t>)</a:t>
            </a:r>
          </a:p>
          <a:p>
            <a:pPr lvl="1" eaLnBrk="1" hangingPunct="1">
              <a:spcBef>
                <a:spcPts val="600"/>
              </a:spcBef>
            </a:pPr>
            <a:r>
              <a:rPr lang="en-US" dirty="0" smtClean="0"/>
              <a:t>Near-term production potential: Barbara</a:t>
            </a:r>
          </a:p>
          <a:p>
            <a:pPr lvl="1" eaLnBrk="1" hangingPunct="1">
              <a:spcBef>
                <a:spcPts val="600"/>
              </a:spcBef>
            </a:pPr>
            <a:r>
              <a:rPr lang="en-US" dirty="0" smtClean="0"/>
              <a:t>Development studies underway, approvals advanced</a:t>
            </a:r>
          </a:p>
          <a:p>
            <a:pPr eaLnBrk="1" hangingPunct="1">
              <a:spcBef>
                <a:spcPts val="600"/>
              </a:spcBef>
            </a:pPr>
            <a:r>
              <a:rPr lang="en-US" b="1" dirty="0" smtClean="0"/>
              <a:t>AN EMERGING PRODUCER...</a:t>
            </a:r>
          </a:p>
          <a:p>
            <a:pPr lvl="1" eaLnBrk="1" hangingPunct="1">
              <a:spcBef>
                <a:spcPts val="600"/>
              </a:spcBef>
            </a:pPr>
            <a:r>
              <a:rPr lang="en-US" dirty="0" smtClean="0"/>
              <a:t>Experienced management (ex-Jubilee, WMC, Sundance, </a:t>
            </a:r>
            <a:r>
              <a:rPr lang="en-US" dirty="0" err="1" smtClean="0"/>
              <a:t>Gindalbie</a:t>
            </a:r>
            <a:r>
              <a:rPr lang="en-US" dirty="0" smtClean="0"/>
              <a:t>)</a:t>
            </a:r>
          </a:p>
          <a:p>
            <a:pPr lvl="1" eaLnBrk="1" hangingPunct="1">
              <a:spcBef>
                <a:spcPts val="600"/>
              </a:spcBef>
            </a:pPr>
            <a:r>
              <a:rPr lang="en-US" dirty="0" smtClean="0"/>
              <a:t>Via existing plants with capacity or standalone development</a:t>
            </a:r>
          </a:p>
          <a:p>
            <a:pPr eaLnBrk="1" hangingPunct="1">
              <a:spcBef>
                <a:spcPts val="600"/>
              </a:spcBef>
            </a:pPr>
            <a:r>
              <a:rPr lang="en-US" b="1" dirty="0" smtClean="0"/>
              <a:t>A DEAL-MAKER...</a:t>
            </a:r>
          </a:p>
          <a:p>
            <a:pPr lvl="1" eaLnBrk="1" hangingPunct="1">
              <a:spcBef>
                <a:spcPts val="600"/>
              </a:spcBef>
            </a:pPr>
            <a:r>
              <a:rPr lang="en-US" dirty="0" smtClean="0"/>
              <a:t>Actively targeting opportunities in the Mt Isa-</a:t>
            </a:r>
            <a:r>
              <a:rPr lang="en-US" dirty="0" err="1" smtClean="0"/>
              <a:t>Cloncurry</a:t>
            </a:r>
            <a:r>
              <a:rPr lang="en-US" dirty="0" smtClean="0"/>
              <a:t> region</a:t>
            </a:r>
          </a:p>
          <a:p>
            <a:pPr lvl="1" eaLnBrk="1" hangingPunct="1">
              <a:spcBef>
                <a:spcPts val="600"/>
              </a:spcBef>
            </a:pPr>
            <a:r>
              <a:rPr lang="en-US" dirty="0" smtClean="0"/>
              <a:t>Well placed to participate in regional </a:t>
            </a:r>
            <a:r>
              <a:rPr lang="en-US" dirty="0" err="1" smtClean="0"/>
              <a:t>rationalisation</a:t>
            </a:r>
            <a:endParaRPr lang="en-US" dirty="0" smtClean="0"/>
          </a:p>
        </p:txBody>
      </p:sp>
      <p:pic>
        <p:nvPicPr>
          <p:cNvPr id="16388" name="Picture 11"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43900" y="1285875"/>
            <a:ext cx="3535363" cy="512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3"/>
          <p:cNvSpPr>
            <a:spLocks noGrp="1"/>
          </p:cNvSpPr>
          <p:nvPr>
            <p:ph type="sldNum" sz="quarter" idx="10"/>
          </p:nvPr>
        </p:nvSpPr>
        <p:spPr/>
        <p:txBody>
          <a:bodyPr/>
          <a:lstStyle/>
          <a:p>
            <a:pPr defTabSz="1089025">
              <a:defRPr/>
            </a:pPr>
            <a:fld id="{C26E6C47-B60A-433D-AAD5-5542D62456E1}" type="slidenum">
              <a:rPr lang="en-US">
                <a:latin typeface="+mn-lt"/>
              </a:rPr>
              <a:pPr defTabSz="1089025">
                <a:defRPr/>
              </a:pPr>
              <a:t>20</a:t>
            </a:fld>
            <a:endParaRPr lang="en-US">
              <a:latin typeface="+mn-lt"/>
            </a:endParaRPr>
          </a:p>
        </p:txBody>
      </p:sp>
      <p:sp>
        <p:nvSpPr>
          <p:cNvPr id="34818" name="Rectangle 2"/>
          <p:cNvSpPr>
            <a:spLocks noGrp="1" noChangeArrowheads="1"/>
          </p:cNvSpPr>
          <p:nvPr>
            <p:ph type="title"/>
          </p:nvPr>
        </p:nvSpPr>
        <p:spPr/>
        <p:txBody>
          <a:bodyPr/>
          <a:lstStyle/>
          <a:p>
            <a:pPr eaLnBrk="1" hangingPunct="1"/>
            <a:r>
              <a:rPr lang="en-US" smtClean="0"/>
              <a:t>Four Pillars of Shareholder Growth</a:t>
            </a:r>
          </a:p>
        </p:txBody>
      </p:sp>
      <p:sp>
        <p:nvSpPr>
          <p:cNvPr id="34819" name="Rectangle 36"/>
          <p:cNvSpPr>
            <a:spLocks noChangeArrowheads="1"/>
          </p:cNvSpPr>
          <p:nvPr/>
        </p:nvSpPr>
        <p:spPr bwMode="auto">
          <a:xfrm>
            <a:off x="458788" y="1404938"/>
            <a:ext cx="2714625" cy="4829175"/>
          </a:xfrm>
          <a:prstGeom prst="rect">
            <a:avLst/>
          </a:prstGeom>
          <a:gradFill rotWithShape="1">
            <a:gsLst>
              <a:gs pos="0">
                <a:srgbClr val="F0DFC6">
                  <a:alpha val="0"/>
                </a:srgbClr>
              </a:gs>
              <a:gs pos="100000">
                <a:srgbClr val="F0DFC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1436" tIns="45718" rIns="91436" bIns="45718" anchor="ctr"/>
          <a:lstStyle/>
          <a:p>
            <a:pPr>
              <a:lnSpc>
                <a:spcPct val="110000"/>
              </a:lnSpc>
              <a:buFontTx/>
              <a:buChar char="•"/>
            </a:pPr>
            <a:endParaRPr lang="en-AU" b="1">
              <a:latin typeface="Calibri" pitchFamily="34" charset="0"/>
            </a:endParaRPr>
          </a:p>
        </p:txBody>
      </p:sp>
      <p:sp>
        <p:nvSpPr>
          <p:cNvPr id="34820" name="AutoShape 37"/>
          <p:cNvSpPr>
            <a:spLocks noChangeArrowheads="1"/>
          </p:cNvSpPr>
          <p:nvPr/>
        </p:nvSpPr>
        <p:spPr bwMode="auto">
          <a:xfrm>
            <a:off x="439738" y="1258888"/>
            <a:ext cx="2752725" cy="1096962"/>
          </a:xfrm>
          <a:prstGeom prst="roundRect">
            <a:avLst>
              <a:gd name="adj" fmla="val 0"/>
            </a:avLst>
          </a:prstGeom>
          <a:solidFill>
            <a:srgbClr val="F69404"/>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lnSpc>
                <a:spcPct val="95000"/>
              </a:lnSpc>
            </a:pPr>
            <a:r>
              <a:rPr lang="en-AU" sz="1900" b="1">
                <a:solidFill>
                  <a:schemeClr val="bg1"/>
                </a:solidFill>
                <a:latin typeface="Calibri" pitchFamily="34" charset="0"/>
              </a:rPr>
              <a:t>Outstanding address, strong management team</a:t>
            </a:r>
            <a:endParaRPr lang="en-US" sz="1900" b="1">
              <a:solidFill>
                <a:schemeClr val="bg1"/>
              </a:solidFill>
              <a:latin typeface="Calibri" pitchFamily="34" charset="0"/>
            </a:endParaRPr>
          </a:p>
        </p:txBody>
      </p:sp>
      <p:sp>
        <p:nvSpPr>
          <p:cNvPr id="34821" name="Text Box 38"/>
          <p:cNvSpPr txBox="1">
            <a:spLocks noChangeArrowheads="1"/>
          </p:cNvSpPr>
          <p:nvPr/>
        </p:nvSpPr>
        <p:spPr bwMode="auto">
          <a:xfrm>
            <a:off x="515938" y="2838450"/>
            <a:ext cx="2579687" cy="2398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8" rIns="91436" bIns="45718">
            <a:spAutoFit/>
          </a:bodyPr>
          <a:lstStyle>
            <a:lvl1pPr marL="228600" indent="-228600" defTabSz="1089025">
              <a:tabLst>
                <a:tab pos="1631950" algn="l"/>
              </a:tabLst>
              <a:defRPr sz="1200">
                <a:solidFill>
                  <a:schemeClr val="tx1"/>
                </a:solidFill>
                <a:latin typeface="Arial" pitchFamily="34" charset="0"/>
                <a:cs typeface="Arial" pitchFamily="34" charset="0"/>
              </a:defRPr>
            </a:lvl1pPr>
            <a:lvl2pPr marL="742950" indent="-285750" defTabSz="1089025">
              <a:tabLst>
                <a:tab pos="1631950" algn="l"/>
              </a:tabLst>
              <a:defRPr sz="1200">
                <a:solidFill>
                  <a:schemeClr val="tx1"/>
                </a:solidFill>
                <a:latin typeface="Arial" pitchFamily="34" charset="0"/>
                <a:cs typeface="Arial" pitchFamily="34" charset="0"/>
              </a:defRPr>
            </a:lvl2pPr>
            <a:lvl3pPr marL="1143000" indent="-228600" defTabSz="1089025">
              <a:tabLst>
                <a:tab pos="1631950" algn="l"/>
              </a:tabLst>
              <a:defRPr sz="1200">
                <a:solidFill>
                  <a:schemeClr val="tx1"/>
                </a:solidFill>
                <a:latin typeface="Arial" pitchFamily="34" charset="0"/>
                <a:cs typeface="Arial" pitchFamily="34" charset="0"/>
              </a:defRPr>
            </a:lvl3pPr>
            <a:lvl4pPr marL="1600200" indent="-228600" defTabSz="1089025">
              <a:tabLst>
                <a:tab pos="1631950" algn="l"/>
              </a:tabLst>
              <a:defRPr sz="1200">
                <a:solidFill>
                  <a:schemeClr val="tx1"/>
                </a:solidFill>
                <a:latin typeface="Arial" pitchFamily="34" charset="0"/>
                <a:cs typeface="Arial" pitchFamily="34" charset="0"/>
              </a:defRPr>
            </a:lvl4pPr>
            <a:lvl5pPr marL="2057400" indent="-228600" defTabSz="1089025">
              <a:tabLst>
                <a:tab pos="1631950" algn="l"/>
              </a:tabLst>
              <a:defRPr sz="1200">
                <a:solidFill>
                  <a:schemeClr val="tx1"/>
                </a:solidFill>
                <a:latin typeface="Arial" pitchFamily="34" charset="0"/>
                <a:cs typeface="Arial" pitchFamily="34" charset="0"/>
              </a:defRPr>
            </a:lvl5pPr>
            <a:lvl6pPr marL="25146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6pPr>
            <a:lvl7pPr marL="29718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7pPr>
            <a:lvl8pPr marL="34290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8pPr>
            <a:lvl9pPr marL="38862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9pPr>
          </a:lstStyle>
          <a:p>
            <a:pPr>
              <a:spcBef>
                <a:spcPct val="40000"/>
              </a:spcBef>
              <a:buClr>
                <a:srgbClr val="FF6600"/>
              </a:buClr>
              <a:buFontTx/>
              <a:buChar char="•"/>
            </a:pPr>
            <a:r>
              <a:rPr lang="en-US" sz="1800" dirty="0">
                <a:latin typeface="Calibri" pitchFamily="34" charset="0"/>
              </a:rPr>
              <a:t>3,630km</a:t>
            </a:r>
            <a:r>
              <a:rPr lang="en-US" dirty="0"/>
              <a:t>²</a:t>
            </a:r>
            <a:r>
              <a:rPr lang="en-US" sz="1800" dirty="0">
                <a:latin typeface="Calibri" pitchFamily="34" charset="0"/>
              </a:rPr>
              <a:t> tenement portfolio in world class Mount Isa district (</a:t>
            </a:r>
            <a:r>
              <a:rPr lang="en-US" sz="1800" dirty="0" err="1">
                <a:latin typeface="Calibri" pitchFamily="34" charset="0"/>
              </a:rPr>
              <a:t>Qld</a:t>
            </a:r>
            <a:r>
              <a:rPr lang="en-US" sz="1800" dirty="0">
                <a:latin typeface="Calibri" pitchFamily="34" charset="0"/>
              </a:rPr>
              <a:t>)</a:t>
            </a:r>
          </a:p>
          <a:p>
            <a:pPr>
              <a:spcBef>
                <a:spcPct val="40000"/>
              </a:spcBef>
              <a:buClr>
                <a:srgbClr val="FF6600"/>
              </a:buClr>
              <a:buFontTx/>
              <a:buChar char="•"/>
            </a:pPr>
            <a:r>
              <a:rPr lang="en-US" sz="1800" dirty="0">
                <a:latin typeface="Calibri" pitchFamily="34" charset="0"/>
              </a:rPr>
              <a:t>Restructured Board with skills across exploration, project </a:t>
            </a:r>
            <a:r>
              <a:rPr lang="en-US" sz="1800" dirty="0" smtClean="0">
                <a:latin typeface="Calibri" pitchFamily="34" charset="0"/>
              </a:rPr>
              <a:t>development and </a:t>
            </a:r>
            <a:r>
              <a:rPr lang="en-US" sz="1800" dirty="0">
                <a:latin typeface="Calibri" pitchFamily="34" charset="0"/>
              </a:rPr>
              <a:t>operations</a:t>
            </a:r>
          </a:p>
        </p:txBody>
      </p:sp>
      <p:sp>
        <p:nvSpPr>
          <p:cNvPr id="34822" name="Rectangle 36"/>
          <p:cNvSpPr>
            <a:spLocks noChangeArrowheads="1"/>
          </p:cNvSpPr>
          <p:nvPr/>
        </p:nvSpPr>
        <p:spPr bwMode="auto">
          <a:xfrm>
            <a:off x="3305175" y="1412875"/>
            <a:ext cx="2714625" cy="4829175"/>
          </a:xfrm>
          <a:prstGeom prst="rect">
            <a:avLst/>
          </a:prstGeom>
          <a:gradFill rotWithShape="1">
            <a:gsLst>
              <a:gs pos="0">
                <a:srgbClr val="F0DFC6">
                  <a:alpha val="0"/>
                </a:srgbClr>
              </a:gs>
              <a:gs pos="100000">
                <a:srgbClr val="F0DFC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1436" tIns="45718" rIns="91436" bIns="45718" anchor="ctr"/>
          <a:lstStyle/>
          <a:p>
            <a:pPr>
              <a:lnSpc>
                <a:spcPct val="110000"/>
              </a:lnSpc>
              <a:buFontTx/>
              <a:buChar char="•"/>
            </a:pPr>
            <a:endParaRPr lang="en-AU" b="1">
              <a:latin typeface="Calibri" pitchFamily="34" charset="0"/>
            </a:endParaRPr>
          </a:p>
        </p:txBody>
      </p:sp>
      <p:sp>
        <p:nvSpPr>
          <p:cNvPr id="34823" name="AutoShape 37"/>
          <p:cNvSpPr>
            <a:spLocks noChangeArrowheads="1"/>
          </p:cNvSpPr>
          <p:nvPr/>
        </p:nvSpPr>
        <p:spPr bwMode="auto">
          <a:xfrm>
            <a:off x="3286125" y="1266825"/>
            <a:ext cx="2752725" cy="1096963"/>
          </a:xfrm>
          <a:prstGeom prst="roundRect">
            <a:avLst>
              <a:gd name="adj" fmla="val 0"/>
            </a:avLst>
          </a:prstGeom>
          <a:solidFill>
            <a:srgbClr val="CC4E0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lnSpc>
                <a:spcPct val="95000"/>
              </a:lnSpc>
            </a:pPr>
            <a:r>
              <a:rPr lang="en-AU" sz="1900" b="1" dirty="0">
                <a:solidFill>
                  <a:schemeClr val="bg1"/>
                </a:solidFill>
                <a:latin typeface="Calibri" pitchFamily="34" charset="0"/>
              </a:rPr>
              <a:t>Advanced projects with </a:t>
            </a:r>
            <a:r>
              <a:rPr lang="en-AU" sz="1900" b="1" dirty="0" smtClean="0">
                <a:solidFill>
                  <a:schemeClr val="bg1"/>
                </a:solidFill>
                <a:latin typeface="Calibri" pitchFamily="34" charset="0"/>
              </a:rPr>
              <a:t>high-quality Mineral Resources</a:t>
            </a:r>
            <a:endParaRPr lang="en-US" sz="1900" b="1" dirty="0">
              <a:solidFill>
                <a:schemeClr val="bg1"/>
              </a:solidFill>
              <a:latin typeface="Calibri" pitchFamily="34" charset="0"/>
            </a:endParaRPr>
          </a:p>
        </p:txBody>
      </p:sp>
      <p:sp>
        <p:nvSpPr>
          <p:cNvPr id="34824" name="Text Box 38"/>
          <p:cNvSpPr txBox="1">
            <a:spLocks noChangeArrowheads="1"/>
          </p:cNvSpPr>
          <p:nvPr/>
        </p:nvSpPr>
        <p:spPr bwMode="auto">
          <a:xfrm>
            <a:off x="3514725" y="2846388"/>
            <a:ext cx="2436813" cy="2806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8" rIns="91436" bIns="45718">
            <a:spAutoFit/>
          </a:bodyPr>
          <a:lstStyle>
            <a:lvl1pPr marL="228600" indent="-228600" defTabSz="1089025">
              <a:tabLst>
                <a:tab pos="1631950" algn="l"/>
              </a:tabLst>
              <a:defRPr sz="1200">
                <a:solidFill>
                  <a:schemeClr val="tx1"/>
                </a:solidFill>
                <a:latin typeface="Arial" pitchFamily="34" charset="0"/>
                <a:cs typeface="Arial" pitchFamily="34" charset="0"/>
              </a:defRPr>
            </a:lvl1pPr>
            <a:lvl2pPr marL="742950" indent="-285750" defTabSz="1089025">
              <a:tabLst>
                <a:tab pos="1631950" algn="l"/>
              </a:tabLst>
              <a:defRPr sz="1200">
                <a:solidFill>
                  <a:schemeClr val="tx1"/>
                </a:solidFill>
                <a:latin typeface="Arial" pitchFamily="34" charset="0"/>
                <a:cs typeface="Arial" pitchFamily="34" charset="0"/>
              </a:defRPr>
            </a:lvl2pPr>
            <a:lvl3pPr marL="1143000" indent="-228600" defTabSz="1089025">
              <a:tabLst>
                <a:tab pos="1631950" algn="l"/>
              </a:tabLst>
              <a:defRPr sz="1200">
                <a:solidFill>
                  <a:schemeClr val="tx1"/>
                </a:solidFill>
                <a:latin typeface="Arial" pitchFamily="34" charset="0"/>
                <a:cs typeface="Arial" pitchFamily="34" charset="0"/>
              </a:defRPr>
            </a:lvl3pPr>
            <a:lvl4pPr marL="1600200" indent="-228600" defTabSz="1089025">
              <a:tabLst>
                <a:tab pos="1631950" algn="l"/>
              </a:tabLst>
              <a:defRPr sz="1200">
                <a:solidFill>
                  <a:schemeClr val="tx1"/>
                </a:solidFill>
                <a:latin typeface="Arial" pitchFamily="34" charset="0"/>
                <a:cs typeface="Arial" pitchFamily="34" charset="0"/>
              </a:defRPr>
            </a:lvl4pPr>
            <a:lvl5pPr marL="2057400" indent="-228600" defTabSz="1089025">
              <a:tabLst>
                <a:tab pos="1631950" algn="l"/>
              </a:tabLst>
              <a:defRPr sz="1200">
                <a:solidFill>
                  <a:schemeClr val="tx1"/>
                </a:solidFill>
                <a:latin typeface="Arial" pitchFamily="34" charset="0"/>
                <a:cs typeface="Arial" pitchFamily="34" charset="0"/>
              </a:defRPr>
            </a:lvl5pPr>
            <a:lvl6pPr marL="25146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6pPr>
            <a:lvl7pPr marL="29718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7pPr>
            <a:lvl8pPr marL="34290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8pPr>
            <a:lvl9pPr marL="38862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9pPr>
          </a:lstStyle>
          <a:p>
            <a:pPr>
              <a:spcBef>
                <a:spcPct val="40000"/>
              </a:spcBef>
              <a:buClr>
                <a:srgbClr val="FF6600"/>
              </a:buClr>
              <a:buFontTx/>
              <a:buChar char="•"/>
            </a:pPr>
            <a:r>
              <a:rPr lang="en-US" sz="1800" dirty="0" smtClean="0">
                <a:latin typeface="Calibri" pitchFamily="34" charset="0"/>
              </a:rPr>
              <a:t>Defined 270kt </a:t>
            </a:r>
            <a:r>
              <a:rPr lang="en-US" sz="1800" dirty="0">
                <a:latin typeface="Calibri" pitchFamily="34" charset="0"/>
              </a:rPr>
              <a:t>copper, 320koz </a:t>
            </a:r>
            <a:r>
              <a:rPr lang="en-US" sz="1800" dirty="0" smtClean="0">
                <a:latin typeface="Calibri" pitchFamily="34" charset="0"/>
              </a:rPr>
              <a:t>gold, 120kt </a:t>
            </a:r>
            <a:r>
              <a:rPr lang="en-US" sz="1800" dirty="0" err="1" smtClean="0">
                <a:latin typeface="Calibri" pitchFamily="34" charset="0"/>
              </a:rPr>
              <a:t>CuEq</a:t>
            </a:r>
            <a:r>
              <a:rPr lang="en-US" sz="1800" dirty="0" smtClean="0">
                <a:latin typeface="Calibri" pitchFamily="34" charset="0"/>
              </a:rPr>
              <a:t> from Mo-Re</a:t>
            </a:r>
            <a:endParaRPr lang="en-US" sz="1800" dirty="0">
              <a:latin typeface="Calibri" pitchFamily="34" charset="0"/>
            </a:endParaRPr>
          </a:p>
          <a:p>
            <a:pPr>
              <a:spcBef>
                <a:spcPct val="40000"/>
              </a:spcBef>
              <a:buClr>
                <a:srgbClr val="FF6600"/>
              </a:buClr>
              <a:buFontTx/>
              <a:buChar char="•"/>
            </a:pPr>
            <a:r>
              <a:rPr lang="en-US" sz="1800" dirty="0">
                <a:latin typeface="Calibri" pitchFamily="34" charset="0"/>
              </a:rPr>
              <a:t>Near-term development potential</a:t>
            </a:r>
          </a:p>
          <a:p>
            <a:pPr>
              <a:spcBef>
                <a:spcPct val="40000"/>
              </a:spcBef>
              <a:buClr>
                <a:srgbClr val="FF6600"/>
              </a:buClr>
              <a:buFontTx/>
              <a:buChar char="•"/>
            </a:pPr>
            <a:r>
              <a:rPr lang="en-US" sz="1800" dirty="0">
                <a:latin typeface="Calibri" pitchFamily="34" charset="0"/>
              </a:rPr>
              <a:t>Scoping Studies underway</a:t>
            </a:r>
          </a:p>
        </p:txBody>
      </p:sp>
      <p:sp>
        <p:nvSpPr>
          <p:cNvPr id="34825" name="Rectangle 36"/>
          <p:cNvSpPr>
            <a:spLocks noChangeArrowheads="1"/>
          </p:cNvSpPr>
          <p:nvPr/>
        </p:nvSpPr>
        <p:spPr bwMode="auto">
          <a:xfrm>
            <a:off x="6153150" y="1403350"/>
            <a:ext cx="2714625" cy="4829175"/>
          </a:xfrm>
          <a:prstGeom prst="rect">
            <a:avLst/>
          </a:prstGeom>
          <a:gradFill rotWithShape="1">
            <a:gsLst>
              <a:gs pos="0">
                <a:srgbClr val="F0DFC6">
                  <a:alpha val="0"/>
                </a:srgbClr>
              </a:gs>
              <a:gs pos="100000">
                <a:srgbClr val="F0DFC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1436" tIns="45718" rIns="91436" bIns="45718" anchor="ctr"/>
          <a:lstStyle/>
          <a:p>
            <a:pPr>
              <a:lnSpc>
                <a:spcPct val="110000"/>
              </a:lnSpc>
              <a:buFontTx/>
              <a:buChar char="•"/>
            </a:pPr>
            <a:endParaRPr lang="en-AU" b="1">
              <a:latin typeface="Calibri" pitchFamily="34" charset="0"/>
            </a:endParaRPr>
          </a:p>
        </p:txBody>
      </p:sp>
      <p:sp>
        <p:nvSpPr>
          <p:cNvPr id="34826" name="AutoShape 37"/>
          <p:cNvSpPr>
            <a:spLocks noChangeArrowheads="1"/>
          </p:cNvSpPr>
          <p:nvPr/>
        </p:nvSpPr>
        <p:spPr bwMode="auto">
          <a:xfrm>
            <a:off x="6134100" y="1257300"/>
            <a:ext cx="2752725" cy="1096963"/>
          </a:xfrm>
          <a:prstGeom prst="roundRect">
            <a:avLst>
              <a:gd name="adj" fmla="val 0"/>
            </a:avLst>
          </a:pr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lnSpc>
                <a:spcPct val="95000"/>
              </a:lnSpc>
            </a:pPr>
            <a:r>
              <a:rPr lang="en-AU" sz="1900" b="1">
                <a:solidFill>
                  <a:schemeClr val="bg1"/>
                </a:solidFill>
                <a:latin typeface="Calibri" pitchFamily="34" charset="0"/>
              </a:rPr>
              <a:t>Exploration team on the ground delivering   results</a:t>
            </a:r>
            <a:endParaRPr lang="en-US" sz="1900" b="1">
              <a:solidFill>
                <a:schemeClr val="bg1"/>
              </a:solidFill>
              <a:latin typeface="Calibri" pitchFamily="34" charset="0"/>
            </a:endParaRPr>
          </a:p>
        </p:txBody>
      </p:sp>
      <p:sp>
        <p:nvSpPr>
          <p:cNvPr id="34827" name="Text Box 38"/>
          <p:cNvSpPr txBox="1">
            <a:spLocks noChangeArrowheads="1"/>
          </p:cNvSpPr>
          <p:nvPr/>
        </p:nvSpPr>
        <p:spPr bwMode="auto">
          <a:xfrm>
            <a:off x="6210300" y="2836863"/>
            <a:ext cx="2579688" cy="33055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8" rIns="91436" bIns="45718">
            <a:spAutoFit/>
          </a:bodyPr>
          <a:lstStyle>
            <a:lvl1pPr marL="228600" indent="-228600" defTabSz="1089025">
              <a:tabLst>
                <a:tab pos="1631950" algn="l"/>
              </a:tabLst>
              <a:defRPr sz="1200">
                <a:solidFill>
                  <a:schemeClr val="tx1"/>
                </a:solidFill>
                <a:latin typeface="Arial" pitchFamily="34" charset="0"/>
                <a:cs typeface="Arial" pitchFamily="34" charset="0"/>
              </a:defRPr>
            </a:lvl1pPr>
            <a:lvl2pPr marL="742950" indent="-285750" defTabSz="1089025">
              <a:tabLst>
                <a:tab pos="1631950" algn="l"/>
              </a:tabLst>
              <a:defRPr sz="1200">
                <a:solidFill>
                  <a:schemeClr val="tx1"/>
                </a:solidFill>
                <a:latin typeface="Arial" pitchFamily="34" charset="0"/>
                <a:cs typeface="Arial" pitchFamily="34" charset="0"/>
              </a:defRPr>
            </a:lvl2pPr>
            <a:lvl3pPr marL="1143000" indent="-228600" defTabSz="1089025">
              <a:tabLst>
                <a:tab pos="1631950" algn="l"/>
              </a:tabLst>
              <a:defRPr sz="1200">
                <a:solidFill>
                  <a:schemeClr val="tx1"/>
                </a:solidFill>
                <a:latin typeface="Arial" pitchFamily="34" charset="0"/>
                <a:cs typeface="Arial" pitchFamily="34" charset="0"/>
              </a:defRPr>
            </a:lvl3pPr>
            <a:lvl4pPr marL="1600200" indent="-228600" defTabSz="1089025">
              <a:tabLst>
                <a:tab pos="1631950" algn="l"/>
              </a:tabLst>
              <a:defRPr sz="1200">
                <a:solidFill>
                  <a:schemeClr val="tx1"/>
                </a:solidFill>
                <a:latin typeface="Arial" pitchFamily="34" charset="0"/>
                <a:cs typeface="Arial" pitchFamily="34" charset="0"/>
              </a:defRPr>
            </a:lvl4pPr>
            <a:lvl5pPr marL="2057400" indent="-228600" defTabSz="1089025">
              <a:tabLst>
                <a:tab pos="1631950" algn="l"/>
              </a:tabLst>
              <a:defRPr sz="1200">
                <a:solidFill>
                  <a:schemeClr val="tx1"/>
                </a:solidFill>
                <a:latin typeface="Arial" pitchFamily="34" charset="0"/>
                <a:cs typeface="Arial" pitchFamily="34" charset="0"/>
              </a:defRPr>
            </a:lvl5pPr>
            <a:lvl6pPr marL="25146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6pPr>
            <a:lvl7pPr marL="29718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7pPr>
            <a:lvl8pPr marL="34290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8pPr>
            <a:lvl9pPr marL="38862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9pPr>
          </a:lstStyle>
          <a:p>
            <a:pPr>
              <a:spcBef>
                <a:spcPct val="40000"/>
              </a:spcBef>
              <a:buClr>
                <a:srgbClr val="FF6600"/>
              </a:buClr>
              <a:buFontTx/>
              <a:buChar char="•"/>
            </a:pPr>
            <a:r>
              <a:rPr lang="en-US" sz="1800" dirty="0">
                <a:latin typeface="Calibri" pitchFamily="34" charset="0"/>
              </a:rPr>
              <a:t>Priority targets identified – drilling throughout </a:t>
            </a:r>
            <a:r>
              <a:rPr lang="en-US" sz="1800" dirty="0" smtClean="0">
                <a:latin typeface="Calibri" pitchFamily="34" charset="0"/>
              </a:rPr>
              <a:t>2H 2012</a:t>
            </a:r>
            <a:endParaRPr lang="en-US" sz="1800" dirty="0">
              <a:latin typeface="Calibri" pitchFamily="34" charset="0"/>
            </a:endParaRPr>
          </a:p>
          <a:p>
            <a:pPr>
              <a:spcBef>
                <a:spcPct val="40000"/>
              </a:spcBef>
              <a:buClr>
                <a:srgbClr val="FF6600"/>
              </a:buClr>
              <a:buFontTx/>
              <a:buChar char="•"/>
            </a:pPr>
            <a:r>
              <a:rPr lang="en-US" sz="1800" dirty="0">
                <a:latin typeface="Calibri" pitchFamily="34" charset="0"/>
              </a:rPr>
              <a:t>Initial drilling focus: </a:t>
            </a:r>
            <a:r>
              <a:rPr lang="en-US" sz="1800" dirty="0" err="1">
                <a:latin typeface="Calibri" pitchFamily="34" charset="0"/>
              </a:rPr>
              <a:t>Yamamilla</a:t>
            </a:r>
            <a:r>
              <a:rPr lang="en-US" sz="1800" dirty="0">
                <a:latin typeface="Calibri" pitchFamily="34" charset="0"/>
              </a:rPr>
              <a:t>, Barbara, </a:t>
            </a:r>
            <a:r>
              <a:rPr lang="en-US" sz="1800" dirty="0" err="1" smtClean="0">
                <a:latin typeface="Calibri" pitchFamily="34" charset="0"/>
              </a:rPr>
              <a:t>Dronfield</a:t>
            </a:r>
            <a:endParaRPr lang="en-US" sz="1800" dirty="0" smtClean="0">
              <a:latin typeface="Calibri" pitchFamily="34" charset="0"/>
            </a:endParaRPr>
          </a:p>
          <a:p>
            <a:pPr>
              <a:spcBef>
                <a:spcPct val="40000"/>
              </a:spcBef>
              <a:buClr>
                <a:srgbClr val="FF6600"/>
              </a:buClr>
              <a:buFontTx/>
              <a:buChar char="•"/>
            </a:pPr>
            <a:r>
              <a:rPr lang="en-US" sz="1800" dirty="0" smtClean="0">
                <a:latin typeface="Calibri" pitchFamily="34" charset="0"/>
              </a:rPr>
              <a:t>High Grade result in maiden drilling</a:t>
            </a:r>
          </a:p>
          <a:p>
            <a:pPr lvl="1">
              <a:spcBef>
                <a:spcPct val="40000"/>
              </a:spcBef>
              <a:buClr>
                <a:srgbClr val="FF6600"/>
              </a:buClr>
              <a:buSzPct val="75000"/>
              <a:buFontTx/>
              <a:buChar char="•"/>
            </a:pPr>
            <a:r>
              <a:rPr lang="en-US" sz="1600" b="1" dirty="0" smtClean="0">
                <a:latin typeface="Calibri" pitchFamily="34" charset="0"/>
              </a:rPr>
              <a:t>4m@4.6% Cu</a:t>
            </a:r>
          </a:p>
          <a:p>
            <a:pPr lvl="1">
              <a:spcBef>
                <a:spcPct val="40000"/>
              </a:spcBef>
              <a:buClr>
                <a:srgbClr val="FF6600"/>
              </a:buClr>
              <a:buSzPct val="75000"/>
              <a:buFontTx/>
              <a:buChar char="•"/>
            </a:pPr>
            <a:r>
              <a:rPr lang="en-US" sz="1600" b="1" dirty="0" smtClean="0">
                <a:latin typeface="Calibri" pitchFamily="34" charset="0"/>
              </a:rPr>
              <a:t>13m@1.4% Cu</a:t>
            </a:r>
            <a:endParaRPr lang="en-US" sz="1600" b="1" dirty="0">
              <a:latin typeface="Calibri" pitchFamily="34" charset="0"/>
            </a:endParaRPr>
          </a:p>
        </p:txBody>
      </p:sp>
      <p:sp>
        <p:nvSpPr>
          <p:cNvPr id="34828" name="Rectangle 36"/>
          <p:cNvSpPr>
            <a:spLocks noChangeArrowheads="1"/>
          </p:cNvSpPr>
          <p:nvPr/>
        </p:nvSpPr>
        <p:spPr bwMode="auto">
          <a:xfrm>
            <a:off x="8999538" y="1411288"/>
            <a:ext cx="2714625" cy="4829175"/>
          </a:xfrm>
          <a:prstGeom prst="rect">
            <a:avLst/>
          </a:prstGeom>
          <a:gradFill rotWithShape="1">
            <a:gsLst>
              <a:gs pos="0">
                <a:srgbClr val="F0DFC6">
                  <a:alpha val="0"/>
                </a:srgbClr>
              </a:gs>
              <a:gs pos="100000">
                <a:srgbClr val="F0DFC6"/>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1436" tIns="45718" rIns="91436" bIns="45718" anchor="ctr"/>
          <a:lstStyle/>
          <a:p>
            <a:pPr>
              <a:lnSpc>
                <a:spcPct val="110000"/>
              </a:lnSpc>
              <a:buFontTx/>
              <a:buChar char="•"/>
            </a:pPr>
            <a:endParaRPr lang="en-AU" b="1">
              <a:latin typeface="Calibri" pitchFamily="34" charset="0"/>
            </a:endParaRPr>
          </a:p>
        </p:txBody>
      </p:sp>
      <p:sp>
        <p:nvSpPr>
          <p:cNvPr id="34829" name="AutoShape 37"/>
          <p:cNvSpPr>
            <a:spLocks noChangeArrowheads="1"/>
          </p:cNvSpPr>
          <p:nvPr/>
        </p:nvSpPr>
        <p:spPr bwMode="auto">
          <a:xfrm>
            <a:off x="8980488" y="1265238"/>
            <a:ext cx="2752725" cy="1096962"/>
          </a:xfrm>
          <a:prstGeom prst="roundRect">
            <a:avLst>
              <a:gd name="adj" fmla="val 0"/>
            </a:avLst>
          </a:prstGeom>
          <a:solidFill>
            <a:srgbClr val="80808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algn="ctr">
              <a:lnSpc>
                <a:spcPct val="85000"/>
              </a:lnSpc>
            </a:pPr>
            <a:r>
              <a:rPr lang="en-AU" sz="1900" b="1">
                <a:solidFill>
                  <a:schemeClr val="bg1"/>
                </a:solidFill>
                <a:latin typeface="Calibri" pitchFamily="34" charset="0"/>
              </a:rPr>
              <a:t>Ideally placed to participate in rationalisation of Mount Isa region</a:t>
            </a:r>
            <a:endParaRPr lang="en-US" sz="1900" b="1">
              <a:solidFill>
                <a:schemeClr val="bg1"/>
              </a:solidFill>
              <a:latin typeface="Calibri" pitchFamily="34" charset="0"/>
            </a:endParaRPr>
          </a:p>
        </p:txBody>
      </p:sp>
      <p:sp>
        <p:nvSpPr>
          <p:cNvPr id="34830" name="Text Box 38"/>
          <p:cNvSpPr txBox="1">
            <a:spLocks noChangeArrowheads="1"/>
          </p:cNvSpPr>
          <p:nvPr/>
        </p:nvSpPr>
        <p:spPr bwMode="auto">
          <a:xfrm>
            <a:off x="9209088" y="2844800"/>
            <a:ext cx="2436812" cy="336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6" tIns="45718" rIns="91436" bIns="45718">
            <a:spAutoFit/>
          </a:bodyPr>
          <a:lstStyle>
            <a:lvl1pPr marL="228600" indent="-228600" defTabSz="1089025">
              <a:tabLst>
                <a:tab pos="1631950" algn="l"/>
              </a:tabLst>
              <a:defRPr sz="1200">
                <a:solidFill>
                  <a:schemeClr val="tx1"/>
                </a:solidFill>
                <a:latin typeface="Arial" pitchFamily="34" charset="0"/>
                <a:cs typeface="Arial" pitchFamily="34" charset="0"/>
              </a:defRPr>
            </a:lvl1pPr>
            <a:lvl2pPr marL="742950" indent="-285750" defTabSz="1089025">
              <a:tabLst>
                <a:tab pos="1631950" algn="l"/>
              </a:tabLst>
              <a:defRPr sz="1200">
                <a:solidFill>
                  <a:schemeClr val="tx1"/>
                </a:solidFill>
                <a:latin typeface="Arial" pitchFamily="34" charset="0"/>
                <a:cs typeface="Arial" pitchFamily="34" charset="0"/>
              </a:defRPr>
            </a:lvl2pPr>
            <a:lvl3pPr marL="1143000" indent="-228600" defTabSz="1089025">
              <a:tabLst>
                <a:tab pos="1631950" algn="l"/>
              </a:tabLst>
              <a:defRPr sz="1200">
                <a:solidFill>
                  <a:schemeClr val="tx1"/>
                </a:solidFill>
                <a:latin typeface="Arial" pitchFamily="34" charset="0"/>
                <a:cs typeface="Arial" pitchFamily="34" charset="0"/>
              </a:defRPr>
            </a:lvl3pPr>
            <a:lvl4pPr marL="1600200" indent="-228600" defTabSz="1089025">
              <a:tabLst>
                <a:tab pos="1631950" algn="l"/>
              </a:tabLst>
              <a:defRPr sz="1200">
                <a:solidFill>
                  <a:schemeClr val="tx1"/>
                </a:solidFill>
                <a:latin typeface="Arial" pitchFamily="34" charset="0"/>
                <a:cs typeface="Arial" pitchFamily="34" charset="0"/>
              </a:defRPr>
            </a:lvl4pPr>
            <a:lvl5pPr marL="2057400" indent="-228600" defTabSz="1089025">
              <a:tabLst>
                <a:tab pos="1631950" algn="l"/>
              </a:tabLst>
              <a:defRPr sz="1200">
                <a:solidFill>
                  <a:schemeClr val="tx1"/>
                </a:solidFill>
                <a:latin typeface="Arial" pitchFamily="34" charset="0"/>
                <a:cs typeface="Arial" pitchFamily="34" charset="0"/>
              </a:defRPr>
            </a:lvl5pPr>
            <a:lvl6pPr marL="25146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6pPr>
            <a:lvl7pPr marL="29718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7pPr>
            <a:lvl8pPr marL="34290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8pPr>
            <a:lvl9pPr marL="3886200" indent="-228600" defTabSz="1089025" fontAlgn="base">
              <a:spcBef>
                <a:spcPct val="0"/>
              </a:spcBef>
              <a:spcAft>
                <a:spcPct val="0"/>
              </a:spcAft>
              <a:tabLst>
                <a:tab pos="1631950" algn="l"/>
              </a:tabLst>
              <a:defRPr sz="1200">
                <a:solidFill>
                  <a:schemeClr val="tx1"/>
                </a:solidFill>
                <a:latin typeface="Arial" pitchFamily="34" charset="0"/>
                <a:cs typeface="Arial" pitchFamily="34" charset="0"/>
              </a:defRPr>
            </a:lvl9pPr>
          </a:lstStyle>
          <a:p>
            <a:pPr>
              <a:spcBef>
                <a:spcPct val="40000"/>
              </a:spcBef>
              <a:buClr>
                <a:srgbClr val="FF6600"/>
              </a:buClr>
              <a:buFontTx/>
              <a:buChar char="•"/>
            </a:pPr>
            <a:r>
              <a:rPr lang="en-US" sz="1800" dirty="0">
                <a:latin typeface="Calibri" pitchFamily="34" charset="0"/>
              </a:rPr>
              <a:t>Positioned to secure additional quality copper-gold assets</a:t>
            </a:r>
          </a:p>
          <a:p>
            <a:pPr>
              <a:spcBef>
                <a:spcPct val="40000"/>
              </a:spcBef>
              <a:buClr>
                <a:srgbClr val="FF6600"/>
              </a:buClr>
              <a:buFontTx/>
              <a:buChar char="•"/>
            </a:pPr>
            <a:r>
              <a:rPr lang="en-US" sz="1800" dirty="0">
                <a:latin typeface="Calibri" pitchFamily="34" charset="0"/>
              </a:rPr>
              <a:t>Opportunities for strategic partnerships, joint ventures, Third party processing deals </a:t>
            </a:r>
          </a:p>
          <a:p>
            <a:pPr>
              <a:spcBef>
                <a:spcPct val="40000"/>
              </a:spcBef>
              <a:buClr>
                <a:srgbClr val="FF6600"/>
              </a:buClr>
              <a:buFontTx/>
              <a:buChar char="•"/>
            </a:pPr>
            <a:r>
              <a:rPr lang="en-US" sz="1800" dirty="0" smtClean="0">
                <a:latin typeface="Calibri" pitchFamily="34" charset="0"/>
              </a:rPr>
              <a:t>Value significantly below recent transactions</a:t>
            </a:r>
            <a:endParaRPr lang="en-US" sz="1800" dirty="0">
              <a:latin typeface="Calibri" pitchFamily="34" charset="0"/>
            </a:endParaRPr>
          </a:p>
        </p:txBody>
      </p:sp>
      <p:pic>
        <p:nvPicPr>
          <p:cNvPr id="34831" name="Picture 36"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90750" y="5391150"/>
            <a:ext cx="901700" cy="779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2" name="Picture 37"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37138" y="5389563"/>
            <a:ext cx="901700" cy="77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3" name="Picture 38"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75588" y="5389563"/>
            <a:ext cx="901700" cy="77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4" name="Picture 39"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21975" y="5387975"/>
            <a:ext cx="901700" cy="779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0"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2000" cy="686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2" name="Title 1"/>
          <p:cNvSpPr>
            <a:spLocks/>
          </p:cNvSpPr>
          <p:nvPr/>
        </p:nvSpPr>
        <p:spPr bwMode="auto">
          <a:xfrm>
            <a:off x="469901" y="4830763"/>
            <a:ext cx="8081963" cy="1389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defTabSz="1089025"/>
            <a:r>
              <a:rPr lang="en-US" sz="3200" b="1" dirty="0">
                <a:solidFill>
                  <a:srgbClr val="CC4E00"/>
                </a:solidFill>
                <a:latin typeface="Calibri" pitchFamily="34" charset="0"/>
              </a:rPr>
              <a:t>Investor </a:t>
            </a:r>
            <a:r>
              <a:rPr lang="en-US" sz="3200" b="1">
                <a:solidFill>
                  <a:srgbClr val="CC4E00"/>
                </a:solidFill>
                <a:latin typeface="Calibri" pitchFamily="34" charset="0"/>
              </a:rPr>
              <a:t>Update </a:t>
            </a:r>
            <a:r>
              <a:rPr lang="en-US" sz="3200" b="1" smtClean="0">
                <a:solidFill>
                  <a:srgbClr val="CC4E00"/>
                </a:solidFill>
                <a:latin typeface="Calibri" pitchFamily="34" charset="0"/>
              </a:rPr>
              <a:t>November 2012</a:t>
            </a:r>
            <a:r>
              <a:rPr lang="en-US" sz="3200" b="1" dirty="0">
                <a:solidFill>
                  <a:srgbClr val="595959"/>
                </a:solidFill>
                <a:latin typeface="Calibri" pitchFamily="34" charset="0"/>
              </a:rPr>
              <a:t/>
            </a:r>
            <a:br>
              <a:rPr lang="en-US" sz="3200" b="1" dirty="0">
                <a:solidFill>
                  <a:srgbClr val="595959"/>
                </a:solidFill>
                <a:latin typeface="Calibri" pitchFamily="34" charset="0"/>
              </a:rPr>
            </a:br>
            <a:r>
              <a:rPr lang="en-US" sz="3200" b="1" dirty="0" smtClean="0">
                <a:solidFill>
                  <a:srgbClr val="595959"/>
                </a:solidFill>
                <a:latin typeface="Calibri" pitchFamily="34" charset="0"/>
              </a:rPr>
              <a:t>Exploration </a:t>
            </a:r>
            <a:r>
              <a:rPr lang="en-US" sz="3200" b="1" dirty="0">
                <a:solidFill>
                  <a:srgbClr val="595959"/>
                </a:solidFill>
                <a:latin typeface="Calibri" pitchFamily="34" charset="0"/>
              </a:rPr>
              <a:t>underway: a new chapter opens </a:t>
            </a:r>
          </a:p>
        </p:txBody>
      </p:sp>
      <p:sp>
        <p:nvSpPr>
          <p:cNvPr id="15363" name="Subtitle 2"/>
          <p:cNvSpPr>
            <a:spLocks/>
          </p:cNvSpPr>
          <p:nvPr/>
        </p:nvSpPr>
        <p:spPr bwMode="auto">
          <a:xfrm>
            <a:off x="477838" y="5980907"/>
            <a:ext cx="6400800" cy="388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defTabSz="457200">
              <a:spcBef>
                <a:spcPct val="20000"/>
              </a:spcBef>
              <a:buClr>
                <a:srgbClr val="CC4E00"/>
              </a:buClr>
              <a:buSzPct val="70000"/>
            </a:pPr>
            <a:r>
              <a:rPr lang="en-US" sz="1500" dirty="0">
                <a:solidFill>
                  <a:srgbClr val="CC4E00"/>
                </a:solidFill>
                <a:latin typeface="Calibri" pitchFamily="34" charset="0"/>
              </a:rPr>
              <a:t>Andrew Munckton, Managing Director</a:t>
            </a:r>
          </a:p>
        </p:txBody>
      </p:sp>
      <p:pic>
        <p:nvPicPr>
          <p:cNvPr id="15364" name="Picture 3" descr="Syndicated Metals Logo.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31263" y="4973638"/>
            <a:ext cx="2884487" cy="1027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5" name="TextBox 4"/>
          <p:cNvSpPr txBox="1">
            <a:spLocks noChangeArrowheads="1"/>
          </p:cNvSpPr>
          <p:nvPr/>
        </p:nvSpPr>
        <p:spPr bwMode="auto">
          <a:xfrm>
            <a:off x="9694863" y="6034088"/>
            <a:ext cx="1370012"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defTabSz="457200">
              <a:defRPr sz="1200">
                <a:solidFill>
                  <a:schemeClr val="tx1"/>
                </a:solidFill>
                <a:latin typeface="Arial" pitchFamily="34" charset="0"/>
                <a:cs typeface="Arial" pitchFamily="34" charset="0"/>
              </a:defRPr>
            </a:lvl1pPr>
            <a:lvl2pPr marL="742950" indent="-285750" defTabSz="457200">
              <a:defRPr sz="1200">
                <a:solidFill>
                  <a:schemeClr val="tx1"/>
                </a:solidFill>
                <a:latin typeface="Arial" pitchFamily="34" charset="0"/>
                <a:cs typeface="Arial" pitchFamily="34" charset="0"/>
              </a:defRPr>
            </a:lvl2pPr>
            <a:lvl3pPr marL="1143000" indent="-228600" defTabSz="457200">
              <a:defRPr sz="1200">
                <a:solidFill>
                  <a:schemeClr val="tx1"/>
                </a:solidFill>
                <a:latin typeface="Arial" pitchFamily="34" charset="0"/>
                <a:cs typeface="Arial" pitchFamily="34" charset="0"/>
              </a:defRPr>
            </a:lvl3pPr>
            <a:lvl4pPr marL="1600200" indent="-228600" defTabSz="457200">
              <a:defRPr sz="1200">
                <a:solidFill>
                  <a:schemeClr val="tx1"/>
                </a:solidFill>
                <a:latin typeface="Arial" pitchFamily="34" charset="0"/>
                <a:cs typeface="Arial" pitchFamily="34" charset="0"/>
              </a:defRPr>
            </a:lvl4pPr>
            <a:lvl5pPr marL="2057400" indent="-228600" defTabSz="457200">
              <a:defRPr sz="1200">
                <a:solidFill>
                  <a:schemeClr val="tx1"/>
                </a:solidFill>
                <a:latin typeface="Arial" pitchFamily="34" charset="0"/>
                <a:cs typeface="Arial" pitchFamily="34" charset="0"/>
              </a:defRPr>
            </a:lvl5pPr>
            <a:lvl6pPr marL="2514600" indent="-228600" defTabSz="457200" fontAlgn="base">
              <a:spcBef>
                <a:spcPct val="0"/>
              </a:spcBef>
              <a:spcAft>
                <a:spcPct val="0"/>
              </a:spcAft>
              <a:defRPr sz="1200">
                <a:solidFill>
                  <a:schemeClr val="tx1"/>
                </a:solidFill>
                <a:latin typeface="Arial" pitchFamily="34" charset="0"/>
                <a:cs typeface="Arial" pitchFamily="34" charset="0"/>
              </a:defRPr>
            </a:lvl6pPr>
            <a:lvl7pPr marL="2971800" indent="-228600" defTabSz="457200" fontAlgn="base">
              <a:spcBef>
                <a:spcPct val="0"/>
              </a:spcBef>
              <a:spcAft>
                <a:spcPct val="0"/>
              </a:spcAft>
              <a:defRPr sz="1200">
                <a:solidFill>
                  <a:schemeClr val="tx1"/>
                </a:solidFill>
                <a:latin typeface="Arial" pitchFamily="34" charset="0"/>
                <a:cs typeface="Arial" pitchFamily="34" charset="0"/>
              </a:defRPr>
            </a:lvl7pPr>
            <a:lvl8pPr marL="3429000" indent="-228600" defTabSz="457200" fontAlgn="base">
              <a:spcBef>
                <a:spcPct val="0"/>
              </a:spcBef>
              <a:spcAft>
                <a:spcPct val="0"/>
              </a:spcAft>
              <a:defRPr sz="1200">
                <a:solidFill>
                  <a:schemeClr val="tx1"/>
                </a:solidFill>
                <a:latin typeface="Arial" pitchFamily="34" charset="0"/>
                <a:cs typeface="Arial" pitchFamily="34" charset="0"/>
              </a:defRPr>
            </a:lvl8pPr>
            <a:lvl9pPr marL="3886200" indent="-228600" defTabSz="457200" fontAlgn="base">
              <a:spcBef>
                <a:spcPct val="0"/>
              </a:spcBef>
              <a:spcAft>
                <a:spcPct val="0"/>
              </a:spcAft>
              <a:defRPr sz="1200">
                <a:solidFill>
                  <a:schemeClr val="tx1"/>
                </a:solidFill>
                <a:latin typeface="Arial" pitchFamily="34" charset="0"/>
                <a:cs typeface="Arial" pitchFamily="34" charset="0"/>
              </a:defRPr>
            </a:lvl9pPr>
          </a:lstStyle>
          <a:p>
            <a:r>
              <a:rPr lang="en-US" sz="1800" b="1" baseline="30000">
                <a:solidFill>
                  <a:srgbClr val="E7832A"/>
                </a:solidFill>
                <a:latin typeface="Calibri" pitchFamily="34" charset="0"/>
              </a:rPr>
              <a:t>ASX Code: SMD</a:t>
            </a:r>
            <a:endParaRPr lang="en-US" sz="1800">
              <a:solidFill>
                <a:srgbClr val="000000"/>
              </a:solidFill>
              <a:latin typeface="Calibri" pitchFamily="34" charset="0"/>
            </a:endParaRPr>
          </a:p>
        </p:txBody>
      </p:sp>
    </p:spTree>
    <p:extLst>
      <p:ext uri="{BB962C8B-B14F-4D97-AF65-F5344CB8AC3E}">
        <p14:creationId xmlns:p14="http://schemas.microsoft.com/office/powerpoint/2010/main" xmlns="" val="7131148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r>
              <a:rPr lang="en-US" smtClean="0"/>
              <a:t>Notes</a:t>
            </a:r>
            <a:endParaRPr lang="en-AU" smtClean="0"/>
          </a:p>
        </p:txBody>
      </p:sp>
      <p:sp>
        <p:nvSpPr>
          <p:cNvPr id="36866" name="Slide Number Placeholder 3"/>
          <p:cNvSpPr>
            <a:spLocks noGrp="1"/>
          </p:cNvSpPr>
          <p:nvPr>
            <p:ph type="sldNum" sz="quarter" idx="10"/>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fontAlgn="base">
              <a:spcBef>
                <a:spcPct val="0"/>
              </a:spcBef>
              <a:spcAft>
                <a:spcPct val="0"/>
              </a:spcAft>
              <a:defRPr sz="1200">
                <a:solidFill>
                  <a:schemeClr val="tx1"/>
                </a:solidFill>
                <a:latin typeface="Arial" pitchFamily="34" charset="0"/>
                <a:cs typeface="Arial" pitchFamily="34" charset="0"/>
              </a:defRPr>
            </a:lvl6pPr>
            <a:lvl7pPr marL="2971800" indent="-228600" fontAlgn="base">
              <a:spcBef>
                <a:spcPct val="0"/>
              </a:spcBef>
              <a:spcAft>
                <a:spcPct val="0"/>
              </a:spcAft>
              <a:defRPr sz="1200">
                <a:solidFill>
                  <a:schemeClr val="tx1"/>
                </a:solidFill>
                <a:latin typeface="Arial" pitchFamily="34" charset="0"/>
                <a:cs typeface="Arial" pitchFamily="34" charset="0"/>
              </a:defRPr>
            </a:lvl7pPr>
            <a:lvl8pPr marL="3429000" indent="-228600" fontAlgn="base">
              <a:spcBef>
                <a:spcPct val="0"/>
              </a:spcBef>
              <a:spcAft>
                <a:spcPct val="0"/>
              </a:spcAft>
              <a:defRPr sz="1200">
                <a:solidFill>
                  <a:schemeClr val="tx1"/>
                </a:solidFill>
                <a:latin typeface="Arial" pitchFamily="34" charset="0"/>
                <a:cs typeface="Arial" pitchFamily="34" charset="0"/>
              </a:defRPr>
            </a:lvl8pPr>
            <a:lvl9pPr marL="3886200" indent="-228600" fontAlgn="base">
              <a:spcBef>
                <a:spcPct val="0"/>
              </a:spcBef>
              <a:spcAft>
                <a:spcPct val="0"/>
              </a:spcAft>
              <a:defRPr sz="1200">
                <a:solidFill>
                  <a:schemeClr val="tx1"/>
                </a:solidFill>
                <a:latin typeface="Arial" pitchFamily="34" charset="0"/>
                <a:cs typeface="Arial" pitchFamily="34" charset="0"/>
              </a:defRPr>
            </a:lvl9pPr>
          </a:lstStyle>
          <a:p>
            <a:fld id="{FA1A2996-9E98-46D2-9B39-55E84756337E}" type="slidenum">
              <a:rPr lang="en-US" sz="1000" smtClean="0">
                <a:solidFill>
                  <a:srgbClr val="CC4E00"/>
                </a:solidFill>
                <a:latin typeface="Calibri" pitchFamily="34" charset="0"/>
              </a:rPr>
              <a:pPr/>
              <a:t>22</a:t>
            </a:fld>
            <a:endParaRPr lang="en-US" sz="1000" smtClean="0">
              <a:solidFill>
                <a:srgbClr val="CC4E00"/>
              </a:solidFill>
              <a:latin typeface="Calibri" pitchFamily="34" charset="0"/>
            </a:endParaRPr>
          </a:p>
        </p:txBody>
      </p:sp>
      <p:sp>
        <p:nvSpPr>
          <p:cNvPr id="5" name="Rectangle 5"/>
          <p:cNvSpPr txBox="1">
            <a:spLocks noChangeArrowheads="1"/>
          </p:cNvSpPr>
          <p:nvPr/>
        </p:nvSpPr>
        <p:spPr bwMode="auto">
          <a:xfrm>
            <a:off x="285750" y="952500"/>
            <a:ext cx="11668125" cy="5145088"/>
          </a:xfrm>
          <a:prstGeom prst="rect">
            <a:avLst/>
          </a:prstGeom>
          <a:noFill/>
          <a:ln>
            <a:noFill/>
          </a:ln>
          <a:extLst/>
        </p:spPr>
        <p:txBody>
          <a:bodyPr lIns="108837" tIns="54420" rIns="108837" bIns="54420">
            <a:normAutofit fontScale="92500" lnSpcReduction="20000"/>
          </a:bodyPr>
          <a:lstStyle>
            <a:lvl1pPr marL="171450" indent="-171450" defTabSz="1089025">
              <a:defRPr sz="1200">
                <a:solidFill>
                  <a:schemeClr val="tx1"/>
                </a:solidFill>
                <a:latin typeface="Arial" pitchFamily="34" charset="0"/>
                <a:cs typeface="Arial" pitchFamily="34" charset="0"/>
              </a:defRPr>
            </a:lvl1pPr>
            <a:lvl2pPr marL="742950" indent="-285750" defTabSz="1089025">
              <a:defRPr sz="1200">
                <a:solidFill>
                  <a:schemeClr val="tx1"/>
                </a:solidFill>
                <a:latin typeface="Arial" pitchFamily="34" charset="0"/>
                <a:cs typeface="Arial" pitchFamily="34" charset="0"/>
              </a:defRPr>
            </a:lvl2pPr>
            <a:lvl3pPr marL="1143000" indent="-228600" defTabSz="1089025">
              <a:defRPr sz="1200">
                <a:solidFill>
                  <a:schemeClr val="tx1"/>
                </a:solidFill>
                <a:latin typeface="Arial" pitchFamily="34" charset="0"/>
                <a:cs typeface="Arial" pitchFamily="34" charset="0"/>
              </a:defRPr>
            </a:lvl3pPr>
            <a:lvl4pPr marL="1600200" indent="-228600" defTabSz="1089025">
              <a:defRPr sz="1200">
                <a:solidFill>
                  <a:schemeClr val="tx1"/>
                </a:solidFill>
                <a:latin typeface="Arial" pitchFamily="34" charset="0"/>
                <a:cs typeface="Arial" pitchFamily="34" charset="0"/>
              </a:defRPr>
            </a:lvl4pPr>
            <a:lvl5pPr marL="2057400" indent="-228600" defTabSz="1089025">
              <a:defRPr sz="1200">
                <a:solidFill>
                  <a:schemeClr val="tx1"/>
                </a:solidFill>
                <a:latin typeface="Arial" pitchFamily="34" charset="0"/>
                <a:cs typeface="Arial" pitchFamily="34" charset="0"/>
              </a:defRPr>
            </a:lvl5pPr>
            <a:lvl6pPr marL="2514600" indent="-228600" defTabSz="1089025" fontAlgn="base">
              <a:spcBef>
                <a:spcPct val="0"/>
              </a:spcBef>
              <a:spcAft>
                <a:spcPct val="0"/>
              </a:spcAft>
              <a:defRPr sz="1200">
                <a:solidFill>
                  <a:schemeClr val="tx1"/>
                </a:solidFill>
                <a:latin typeface="Arial" pitchFamily="34" charset="0"/>
                <a:cs typeface="Arial" pitchFamily="34" charset="0"/>
              </a:defRPr>
            </a:lvl6pPr>
            <a:lvl7pPr marL="2971800" indent="-228600" defTabSz="1089025" fontAlgn="base">
              <a:spcBef>
                <a:spcPct val="0"/>
              </a:spcBef>
              <a:spcAft>
                <a:spcPct val="0"/>
              </a:spcAft>
              <a:defRPr sz="1200">
                <a:solidFill>
                  <a:schemeClr val="tx1"/>
                </a:solidFill>
                <a:latin typeface="Arial" pitchFamily="34" charset="0"/>
                <a:cs typeface="Arial" pitchFamily="34" charset="0"/>
              </a:defRPr>
            </a:lvl7pPr>
            <a:lvl8pPr marL="3429000" indent="-228600" defTabSz="1089025" fontAlgn="base">
              <a:spcBef>
                <a:spcPct val="0"/>
              </a:spcBef>
              <a:spcAft>
                <a:spcPct val="0"/>
              </a:spcAft>
              <a:defRPr sz="1200">
                <a:solidFill>
                  <a:schemeClr val="tx1"/>
                </a:solidFill>
                <a:latin typeface="Arial" pitchFamily="34" charset="0"/>
                <a:cs typeface="Arial" pitchFamily="34" charset="0"/>
              </a:defRPr>
            </a:lvl8pPr>
            <a:lvl9pPr marL="3886200" indent="-228600" defTabSz="1089025" fontAlgn="base">
              <a:spcBef>
                <a:spcPct val="0"/>
              </a:spcBef>
              <a:spcAft>
                <a:spcPct val="0"/>
              </a:spcAft>
              <a:defRPr sz="1200">
                <a:solidFill>
                  <a:schemeClr val="tx1"/>
                </a:solidFill>
                <a:latin typeface="Arial" pitchFamily="34" charset="0"/>
                <a:cs typeface="Arial" pitchFamily="34" charset="0"/>
              </a:defRPr>
            </a:lvl9pPr>
          </a:lstStyle>
          <a:p>
            <a:pPr>
              <a:spcBef>
                <a:spcPct val="20000"/>
              </a:spcBef>
              <a:buClr>
                <a:srgbClr val="CC4E00"/>
              </a:buClr>
              <a:buSzPct val="70000"/>
            </a:pPr>
            <a:r>
              <a:rPr lang="en-US" sz="1400" b="1" dirty="0" smtClean="0">
                <a:solidFill>
                  <a:srgbClr val="CC4E00"/>
                </a:solidFill>
                <a:latin typeface="Calibri" pitchFamily="34" charset="0"/>
              </a:rPr>
              <a:t>Disclaimer</a:t>
            </a:r>
          </a:p>
          <a:p>
            <a:pPr>
              <a:spcBef>
                <a:spcPct val="20000"/>
              </a:spcBef>
              <a:buClr>
                <a:srgbClr val="CC4E00"/>
              </a:buClr>
              <a:buSzPct val="70000"/>
              <a:buFontTx/>
              <a:buChar char="•"/>
            </a:pPr>
            <a:r>
              <a:rPr lang="en-AU" sz="1400" dirty="0" smtClean="0">
                <a:solidFill>
                  <a:srgbClr val="0A3C4D"/>
                </a:solidFill>
                <a:latin typeface="Calibri" pitchFamily="34" charset="0"/>
              </a:rPr>
              <a:t>This presentation has been prepared by Syndicated Metals Limited ("Company") in connection with providing general and background information on the Company. </a:t>
            </a:r>
          </a:p>
          <a:p>
            <a:pPr>
              <a:spcBef>
                <a:spcPct val="20000"/>
              </a:spcBef>
              <a:buClr>
                <a:srgbClr val="CC4E00"/>
              </a:buClr>
              <a:buSzPct val="70000"/>
              <a:buFontTx/>
              <a:buChar char="•"/>
            </a:pPr>
            <a:r>
              <a:rPr lang="en-AU" sz="1400" dirty="0" smtClean="0">
                <a:solidFill>
                  <a:srgbClr val="0A3C4D"/>
                </a:solidFill>
                <a:latin typeface="Calibri" pitchFamily="34" charset="0"/>
              </a:rPr>
              <a:t>This presentation should not be relied upon as a representation of any matter that an advisor or potential investor should consider in evaluating the Company.  The Company and its related bodies corporate or any of its directors, agents, officers or employees do not make any representation or warranty, express or implied, as to or endorsement of the Company the accuracy or completeness of any information, statements or representations contained in this presentation, and they do not accept any liability whatsoever (including in negligence) for any information, representation or statement made in or omitted from this presentation. </a:t>
            </a:r>
          </a:p>
          <a:p>
            <a:pPr>
              <a:spcBef>
                <a:spcPct val="20000"/>
              </a:spcBef>
              <a:buClr>
                <a:srgbClr val="CC4E00"/>
              </a:buClr>
              <a:buSzPct val="70000"/>
              <a:buFontTx/>
              <a:buChar char="•"/>
            </a:pPr>
            <a:r>
              <a:rPr lang="en-AU" sz="1400" dirty="0" smtClean="0">
                <a:solidFill>
                  <a:srgbClr val="0A3C4D"/>
                </a:solidFill>
                <a:latin typeface="Calibri" pitchFamily="34" charset="0"/>
              </a:rPr>
              <a:t>This document may contain certain forward looking statements which involve known and unknown risks, delays and uncertainties not under the Company’s control which may cause actual results, performance or achievements of the Company to be materially different from the results, performance or expectations implied by these forward looking statements.  The Company makes no representation or warranty, express or implied, as to or endorsement of the accuracy or completeness of any information, statements or representations contained in this presentation with respect to the Company.  Any discussion in relation to Exploration Targets, over and above the stated Indicated and Inferred Mineral Resources is only conceptual in nature.</a:t>
            </a:r>
          </a:p>
          <a:p>
            <a:pPr>
              <a:spcBef>
                <a:spcPct val="20000"/>
              </a:spcBef>
              <a:buClr>
                <a:srgbClr val="CC4E00"/>
              </a:buClr>
              <a:buSzPct val="70000"/>
              <a:buFontTx/>
              <a:buChar char="•"/>
            </a:pPr>
            <a:r>
              <a:rPr lang="en-AU" sz="1400" dirty="0" smtClean="0">
                <a:solidFill>
                  <a:srgbClr val="0A3C4D"/>
                </a:solidFill>
                <a:latin typeface="Calibri" pitchFamily="34" charset="0"/>
              </a:rPr>
              <a:t>Investors are advised that by their nature as visual aids, presentations provide information in a summary form.  Investors are urged to read supporting information in full in ASX releases. </a:t>
            </a:r>
          </a:p>
          <a:p>
            <a:pPr>
              <a:spcBef>
                <a:spcPct val="20000"/>
              </a:spcBef>
              <a:buClr>
                <a:srgbClr val="CC4E00"/>
              </a:buClr>
              <a:buSzPct val="70000"/>
              <a:buFontTx/>
              <a:buChar char="•"/>
            </a:pPr>
            <a:r>
              <a:rPr lang="en-AU" sz="1400" dirty="0" smtClean="0">
                <a:solidFill>
                  <a:srgbClr val="0A3C4D"/>
                </a:solidFill>
                <a:latin typeface="Calibri" pitchFamily="34" charset="0"/>
              </a:rPr>
              <a:t>This presentation does not constitute an offer of securities in the Company. Nor, should this presentation be relied upon by any advisor or potential investor in making an investment decision in the Company.</a:t>
            </a:r>
          </a:p>
          <a:p>
            <a:pPr>
              <a:spcBef>
                <a:spcPct val="20000"/>
              </a:spcBef>
              <a:buClr>
                <a:srgbClr val="CC4E00"/>
              </a:buClr>
              <a:buSzPct val="70000"/>
            </a:pPr>
            <a:endParaRPr lang="en-AU" sz="1400" dirty="0" smtClean="0">
              <a:solidFill>
                <a:srgbClr val="0A3C4D"/>
              </a:solidFill>
              <a:latin typeface="Calibri" pitchFamily="34" charset="0"/>
            </a:endParaRPr>
          </a:p>
          <a:p>
            <a:pPr>
              <a:spcBef>
                <a:spcPct val="20000"/>
              </a:spcBef>
              <a:buClr>
                <a:srgbClr val="CC4E00"/>
              </a:buClr>
              <a:buSzPct val="70000"/>
            </a:pPr>
            <a:r>
              <a:rPr lang="en-AU" sz="1400" b="1" dirty="0" smtClean="0">
                <a:solidFill>
                  <a:srgbClr val="CC4E00"/>
                </a:solidFill>
                <a:latin typeface="Calibri" pitchFamily="34" charset="0"/>
              </a:rPr>
              <a:t>Competent Persons Statement</a:t>
            </a:r>
          </a:p>
          <a:p>
            <a:pPr>
              <a:spcBef>
                <a:spcPct val="20000"/>
              </a:spcBef>
              <a:buClr>
                <a:srgbClr val="CC4E00"/>
              </a:buClr>
              <a:buSzPct val="70000"/>
              <a:buFontTx/>
              <a:buChar char="•"/>
            </a:pPr>
            <a:r>
              <a:rPr lang="en-US" sz="1400" dirty="0" smtClean="0">
                <a:solidFill>
                  <a:srgbClr val="0A3C4D"/>
                </a:solidFill>
                <a:latin typeface="Calibri" pitchFamily="34" charset="0"/>
              </a:rPr>
              <a:t>The geological information in this report that relates to Exploration Results and Mineral Resources is based on information reviewed by Andrew Munckton who is an Executive of Syndicated Metals Limited and a member of the Australasian Institute of Mining and Metallurgy.  Andrew Munckton has sufficient experience which is relevant to the style of mineralization and type of deposit under consideration to qualify as a Competent Person as defined in the 2004 Edition of the “Australasian Code for Reporting of Exploration Results, Mineral Resources and Ore Reserves”.   Andrew Munckton consents to the inclusion in the report of the matters based on this information in the form and context in which it appears.</a:t>
            </a:r>
          </a:p>
          <a:p>
            <a:pPr>
              <a:spcBef>
                <a:spcPct val="20000"/>
              </a:spcBef>
              <a:buClr>
                <a:srgbClr val="CC4E00"/>
              </a:buClr>
              <a:buSzPct val="70000"/>
              <a:buFontTx/>
              <a:buChar char="•"/>
            </a:pPr>
            <a:endParaRPr lang="en-US" sz="1400" dirty="0" smtClean="0">
              <a:solidFill>
                <a:srgbClr val="0A3C4D"/>
              </a:solidFill>
              <a:latin typeface="Calibri" pitchFamily="34" charset="0"/>
            </a:endParaRPr>
          </a:p>
          <a:p>
            <a:pPr>
              <a:spcBef>
                <a:spcPct val="20000"/>
              </a:spcBef>
              <a:buClr>
                <a:srgbClr val="CC4E00"/>
              </a:buClr>
              <a:buSzPct val="70000"/>
            </a:pPr>
            <a:r>
              <a:rPr lang="en-US" sz="1400" b="1" dirty="0" smtClean="0">
                <a:solidFill>
                  <a:srgbClr val="CC4E00"/>
                </a:solidFill>
                <a:latin typeface="Calibri" pitchFamily="34" charset="0"/>
              </a:rPr>
              <a:t>Exploration Targets</a:t>
            </a:r>
            <a:endParaRPr lang="en-AU" sz="1400" b="1" dirty="0" smtClean="0">
              <a:solidFill>
                <a:srgbClr val="CC4E00"/>
              </a:solidFill>
              <a:latin typeface="Calibri" pitchFamily="34" charset="0"/>
            </a:endParaRPr>
          </a:p>
          <a:p>
            <a:pPr marL="180975" indent="-180975">
              <a:buClr>
                <a:srgbClr val="CC4E00"/>
              </a:buClr>
              <a:buFont typeface="Arial" pitchFamily="34" charset="0"/>
              <a:buChar char="•"/>
            </a:pPr>
            <a:r>
              <a:rPr lang="en-US" sz="1400" dirty="0" smtClean="0">
                <a:solidFill>
                  <a:srgbClr val="0A3C4D"/>
                </a:solidFill>
                <a:latin typeface="Calibri" pitchFamily="34" charset="0"/>
              </a:rPr>
              <a:t>This presentation comments on and discusses Syndicated Metals Limited exploration in terms of target size and type. The information relating to Exploration Targets should not be misunderstood or misconstrued as an estimate of Mineral Resources or Ore Reserves. The potential quantity and quality of material discussed as Exploration Targets is conceptual in nature since there has been insufficient work completed to define them as Mineral Resources or Ore Reserves. It is uncertain if further exploration work will result in the determination if a Mineral Resource or Ore Reserve</a:t>
            </a:r>
            <a:endParaRPr lang="en-AU" sz="1400" dirty="0" smtClean="0">
              <a:solidFill>
                <a:srgbClr val="0A3C4D"/>
              </a:solidFill>
              <a:latin typeface="Calibri" pitchFamily="34" charset="0"/>
            </a:endParaRPr>
          </a:p>
          <a:p>
            <a:pPr>
              <a:spcBef>
                <a:spcPct val="20000"/>
              </a:spcBef>
              <a:buClr>
                <a:srgbClr val="CC4E00"/>
              </a:buClr>
              <a:buSzPct val="70000"/>
              <a:buFontTx/>
              <a:buChar char="•"/>
            </a:pPr>
            <a:endParaRPr lang="en-US" sz="1400" dirty="0" smtClean="0">
              <a:solidFill>
                <a:srgbClr val="0A3C4D"/>
              </a:solidFill>
              <a:latin typeface="Calibri" pitchFamily="34" charset="0"/>
            </a:endParaRPr>
          </a:p>
          <a:p>
            <a:pPr>
              <a:spcBef>
                <a:spcPct val="20000"/>
              </a:spcBef>
              <a:buClr>
                <a:srgbClr val="CC4E00"/>
              </a:buClr>
              <a:buSzPct val="70000"/>
            </a:pPr>
            <a:endParaRPr lang="en-US" sz="1400" dirty="0" smtClean="0">
              <a:solidFill>
                <a:srgbClr val="333333"/>
              </a:solidFill>
              <a:latin typeface="Calibri" pitchFamily="34" charset="0"/>
            </a:endParaRPr>
          </a:p>
        </p:txBody>
      </p:sp>
    </p:spTree>
    <p:extLst>
      <p:ext uri="{BB962C8B-B14F-4D97-AF65-F5344CB8AC3E}">
        <p14:creationId xmlns:p14="http://schemas.microsoft.com/office/powerpoint/2010/main" xmlns="" val="31543038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Mineral Resources Summary</a:t>
            </a:r>
            <a:endParaRPr lang="en-AU" dirty="0"/>
          </a:p>
        </p:txBody>
      </p:sp>
      <p:sp>
        <p:nvSpPr>
          <p:cNvPr id="4" name="Slide Number Placeholder 3"/>
          <p:cNvSpPr>
            <a:spLocks noGrp="1"/>
          </p:cNvSpPr>
          <p:nvPr>
            <p:ph type="sldNum" sz="quarter" idx="10"/>
          </p:nvPr>
        </p:nvSpPr>
        <p:spPr/>
        <p:txBody>
          <a:bodyPr/>
          <a:lstStyle/>
          <a:p>
            <a:pPr>
              <a:defRPr/>
            </a:pPr>
            <a:fld id="{CD3C0AE1-14A7-4121-900D-9C5455A4F3FC}" type="slidenum">
              <a:rPr lang="en-US" smtClean="0"/>
              <a:pPr>
                <a:defRPr/>
              </a:pPr>
              <a:t>23</a:t>
            </a:fld>
            <a:endParaRPr lang="en-US"/>
          </a:p>
        </p:txBody>
      </p:sp>
      <p:graphicFrame>
        <p:nvGraphicFramePr>
          <p:cNvPr id="5" name="Group 404"/>
          <p:cNvGraphicFramePr>
            <a:graphicFrameLocks noGrp="1"/>
          </p:cNvGraphicFramePr>
          <p:nvPr>
            <p:extLst>
              <p:ext uri="{D42A27DB-BD31-4B8C-83A1-F6EECF244321}">
                <p14:modId xmlns:p14="http://schemas.microsoft.com/office/powerpoint/2010/main" xmlns="" val="3172360600"/>
              </p:ext>
            </p:extLst>
          </p:nvPr>
        </p:nvGraphicFramePr>
        <p:xfrm>
          <a:off x="484188" y="3065463"/>
          <a:ext cx="11141075" cy="2944368"/>
        </p:xfrm>
        <a:graphic>
          <a:graphicData uri="http://schemas.openxmlformats.org/drawingml/2006/table">
            <a:tbl>
              <a:tblPr/>
              <a:tblGrid>
                <a:gridCol w="1027112"/>
                <a:gridCol w="1030288"/>
                <a:gridCol w="1003300"/>
                <a:gridCol w="765175"/>
                <a:gridCol w="766762"/>
                <a:gridCol w="811213"/>
                <a:gridCol w="814387"/>
                <a:gridCol w="811213"/>
                <a:gridCol w="809625"/>
                <a:gridCol w="844550"/>
                <a:gridCol w="846137"/>
                <a:gridCol w="804863"/>
                <a:gridCol w="806450"/>
              </a:tblGrid>
              <a:tr h="142875">
                <a:tc gridSpan="1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Mineral Resources by Tenement - Copper Zone - 0.5% Cu cut-off</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4E00"/>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r>
              <a:tr h="1428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Tenement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Category</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Tonnes</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 %</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Au g/t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Ag g/t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Co ppm</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*Cueq%</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 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Au ozs</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Ag ozs</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Co 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*CuEq 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r>
              <a:tr h="142875">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CC4E00"/>
                          </a:solidFill>
                          <a:effectLst/>
                          <a:latin typeface="Calibri" pitchFamily="34" charset="0"/>
                          <a:cs typeface="Times New Roman" pitchFamily="18" charset="0"/>
                        </a:rPr>
                        <a:t>EPM15564</a:t>
                      </a:r>
                      <a:endParaRPr kumimoji="0" lang="en-AU" sz="900" b="0" i="0" u="none" strike="noStrike" cap="none" normalizeH="0" baseline="0" smtClean="0">
                        <a:ln>
                          <a:noFill/>
                        </a:ln>
                        <a:solidFill>
                          <a:srgbClr val="CC4E00"/>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CC4E00"/>
                          </a:solidFill>
                          <a:effectLst/>
                          <a:latin typeface="Calibri" pitchFamily="34" charset="0"/>
                          <a:cs typeface="Times New Roman" pitchFamily="18" charset="0"/>
                        </a:rPr>
                        <a:t>(100% SMD)</a:t>
                      </a:r>
                      <a:endParaRPr kumimoji="0" lang="en-AU" sz="900" b="0" i="0" u="none" strike="noStrike" cap="none" normalizeH="0" baseline="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Indicated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2,977,000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1.6</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270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rowSpan="2" gridSpan="5">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r>
              <a:tr h="144463">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Inferred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362,000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1.3</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296</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1.5</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EPM15564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3,339,000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1.6</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272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52,000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16,000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286,000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900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61,000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r>
              <a:tr h="142875">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CC4E00"/>
                          </a:solidFill>
                          <a:effectLst/>
                          <a:latin typeface="Calibri" pitchFamily="34" charset="0"/>
                          <a:cs typeface="Times New Roman" pitchFamily="18" charset="0"/>
                        </a:rPr>
                        <a:t>EPM16112</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CC4E00"/>
                          </a:solidFill>
                          <a:effectLst/>
                          <a:latin typeface="Calibri" pitchFamily="34" charset="0"/>
                          <a:cs typeface="Times New Roman" pitchFamily="18" charset="0"/>
                        </a:rPr>
                        <a:t>(51% SMD / 49% OBS)</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Indicated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801,000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247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rowSpan="2" gridSpan="5">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rgbClr val="000000"/>
                          </a:solidFill>
                          <a:effectLst/>
                          <a:latin typeface="Calibri" pitchFamily="34" charset="0"/>
                          <a:cs typeface="Times New Roman" pitchFamily="18" charset="0"/>
                        </a:rPr>
                        <a:t>Inferred</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rgbClr val="000000"/>
                          </a:solidFill>
                          <a:effectLst/>
                          <a:latin typeface="Calibri" pitchFamily="34" charset="0"/>
                          <a:cs typeface="Times New Roman" pitchFamily="18" charset="0"/>
                        </a:rPr>
                        <a:t>1,191,000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1.9</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265</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EPM16112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1,992,000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0.1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258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24,000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8,000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143,000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500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28,000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r>
              <a:tr h="1428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Total</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5,331,000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1.4</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0.1</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2.5</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267</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1.7</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76,000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25,000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430,000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1,400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89,000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r>
              <a:tr h="86931">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6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2875">
                <a:tc gridSpan="1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Mineral Resources by Tenement - Copper Zone - 1% Cu cut-off</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4E00"/>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r>
              <a:tr h="1428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Tenement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Category</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Tonnes</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 %</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Au g/t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000000"/>
                          </a:solidFill>
                          <a:effectLst/>
                          <a:latin typeface="Calibri" pitchFamily="34" charset="0"/>
                          <a:cs typeface="Times New Roman" pitchFamily="18" charset="0"/>
                        </a:rPr>
                        <a:t>Ag g/t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Co ppm</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*CuEq%</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 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000000"/>
                          </a:solidFill>
                          <a:effectLst/>
                          <a:latin typeface="Calibri" pitchFamily="34" charset="0"/>
                          <a:cs typeface="Times New Roman" pitchFamily="18" charset="0"/>
                        </a:rPr>
                        <a:t>Au </a:t>
                      </a:r>
                      <a:r>
                        <a:rPr kumimoji="0" lang="en-AU" sz="900" b="1" i="0" u="none" strike="noStrike" cap="none" normalizeH="0" baseline="0" dirty="0" err="1" smtClean="0">
                          <a:ln>
                            <a:noFill/>
                          </a:ln>
                          <a:solidFill>
                            <a:srgbClr val="000000"/>
                          </a:solidFill>
                          <a:effectLst/>
                          <a:latin typeface="Calibri" pitchFamily="34" charset="0"/>
                          <a:cs typeface="Times New Roman" pitchFamily="18" charset="0"/>
                        </a:rPr>
                        <a:t>ozs</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000000"/>
                          </a:solidFill>
                          <a:effectLst/>
                          <a:latin typeface="Calibri" pitchFamily="34" charset="0"/>
                          <a:cs typeface="Times New Roman" pitchFamily="18" charset="0"/>
                        </a:rPr>
                        <a:t>Ag </a:t>
                      </a:r>
                      <a:r>
                        <a:rPr kumimoji="0" lang="en-AU" sz="900" b="1" i="0" u="none" strike="noStrike" cap="none" normalizeH="0" baseline="0" dirty="0" err="1" smtClean="0">
                          <a:ln>
                            <a:noFill/>
                          </a:ln>
                          <a:solidFill>
                            <a:srgbClr val="000000"/>
                          </a:solidFill>
                          <a:effectLst/>
                          <a:latin typeface="Calibri" pitchFamily="34" charset="0"/>
                          <a:cs typeface="Times New Roman" pitchFamily="18" charset="0"/>
                        </a:rPr>
                        <a:t>ozs</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Co 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*CuEq t</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r>
              <a:tr h="142875">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CC4E00"/>
                          </a:solidFill>
                          <a:effectLst/>
                          <a:latin typeface="Calibri" pitchFamily="34" charset="0"/>
                          <a:cs typeface="Times New Roman" pitchFamily="18" charset="0"/>
                        </a:rPr>
                        <a:t>EPM15564</a:t>
                      </a:r>
                      <a:endParaRPr kumimoji="0" lang="en-AU" sz="900" b="0" i="0" u="none" strike="noStrike" cap="none" normalizeH="0" baseline="0" smtClean="0">
                        <a:ln>
                          <a:noFill/>
                        </a:ln>
                        <a:solidFill>
                          <a:srgbClr val="CC4E00"/>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CC4E00"/>
                          </a:solidFill>
                          <a:effectLst/>
                          <a:latin typeface="Calibri" pitchFamily="34" charset="0"/>
                          <a:cs typeface="Times New Roman" pitchFamily="18" charset="0"/>
                        </a:rPr>
                        <a:t>(100% SMD)</a:t>
                      </a:r>
                      <a:endParaRPr kumimoji="0" lang="en-AU" sz="900" b="0" i="0" u="none" strike="noStrike" cap="none" normalizeH="0" baseline="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Indicated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1,524,000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4.1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382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rowSpan="2" gridSpan="5">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Inferred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181,000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3.6</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348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2.1</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EPM15564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1,705,000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2.3</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4.0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379</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40,000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12,000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221,000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600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46,000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r>
              <a:tr h="144463">
                <a:tc rowSpan="3">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CC4E00"/>
                          </a:solidFill>
                          <a:effectLst/>
                          <a:latin typeface="Calibri" pitchFamily="34" charset="0"/>
                          <a:cs typeface="Times New Roman" pitchFamily="18" charset="0"/>
                        </a:rPr>
                        <a:t>EPM16112</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CC4E00"/>
                          </a:solidFill>
                          <a:effectLst/>
                          <a:latin typeface="Calibri" pitchFamily="34" charset="0"/>
                          <a:cs typeface="Times New Roman" pitchFamily="18" charset="0"/>
                        </a:rPr>
                        <a:t>(51% SMD / 49% OBS)</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Indicated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388,000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3.9</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300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2.5</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rowSpan="2" gridSpan="5">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c rowSpan="2" h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Inferred</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505,000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1.4</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2.6</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279</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smtClean="0">
                          <a:ln>
                            <a:noFill/>
                          </a:ln>
                          <a:solidFill>
                            <a:srgbClr val="000000"/>
                          </a:solidFill>
                          <a:effectLst/>
                          <a:latin typeface="Calibri" pitchFamily="34" charset="0"/>
                          <a:cs typeface="Times New Roman" pitchFamily="18" charset="0"/>
                        </a:rPr>
                        <a:t>1.7</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5"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c hMerge="1" vMerge="1">
                  <a:txBody>
                    <a:bodyPr/>
                    <a:lstStyle/>
                    <a:p>
                      <a:endParaRPr lang="en-AU"/>
                    </a:p>
                  </a:txBody>
                  <a:tcPr/>
                </a:tc>
              </a:tr>
              <a:tr h="142875">
                <a:tc v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EPM16112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893,000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3.2</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288</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2.0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16,000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5,000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92,000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rgbClr val="000000"/>
                          </a:solidFill>
                          <a:effectLst/>
                          <a:latin typeface="Calibri" pitchFamily="34" charset="0"/>
                          <a:cs typeface="Times New Roman" pitchFamily="18" charset="0"/>
                        </a:rPr>
                        <a:t>300</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rgbClr val="000000"/>
                          </a:solidFill>
                          <a:effectLst/>
                          <a:latin typeface="Calibri" pitchFamily="34" charset="0"/>
                          <a:cs typeface="Times New Roman" pitchFamily="18" charset="0"/>
                        </a:rPr>
                        <a:t>18,000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r>
              <a:tr h="1428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Total</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2,598,000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2.1</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0.2</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3.7</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348</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2.5</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56,000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17,000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312,000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bg1"/>
                          </a:solidFill>
                          <a:effectLst/>
                          <a:latin typeface="Calibri" pitchFamily="34" charset="0"/>
                          <a:cs typeface="Times New Roman" pitchFamily="18" charset="0"/>
                        </a:rPr>
                        <a:t>900</a:t>
                      </a:r>
                      <a:endParaRPr kumimoji="0" lang="en-AU" sz="900" b="0" i="0" u="none" strike="noStrike" cap="none" normalizeH="0" baseline="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64,000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r>
            </a:tbl>
          </a:graphicData>
        </a:graphic>
      </p:graphicFrame>
      <p:sp>
        <p:nvSpPr>
          <p:cNvPr id="6" name="Rectangle 2"/>
          <p:cNvSpPr>
            <a:spLocks noChangeArrowheads="1"/>
          </p:cNvSpPr>
          <p:nvPr/>
        </p:nvSpPr>
        <p:spPr bwMode="auto">
          <a:xfrm>
            <a:off x="458787" y="6020594"/>
            <a:ext cx="11201400"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r>
              <a:rPr lang="en-AU" sz="1000" b="1" i="1" dirty="0">
                <a:solidFill>
                  <a:srgbClr val="000000"/>
                </a:solidFill>
                <a:latin typeface="Calibri" pitchFamily="34" charset="0"/>
              </a:rPr>
              <a:t>Table 2: Barbara Deposit Mineral Resource Tabulation – Based on Tenement</a:t>
            </a:r>
            <a:endParaRPr lang="en-AU" sz="1000" dirty="0">
              <a:solidFill>
                <a:srgbClr val="000000"/>
              </a:solidFill>
              <a:latin typeface="Calibri" pitchFamily="34" charset="0"/>
            </a:endParaRPr>
          </a:p>
          <a:p>
            <a:pPr eaLnBrk="0" hangingPunct="0"/>
            <a:r>
              <a:rPr lang="en-AU" sz="600" dirty="0">
                <a:solidFill>
                  <a:srgbClr val="000000"/>
                </a:solidFill>
                <a:latin typeface="Calibri" pitchFamily="34" charset="0"/>
              </a:rPr>
              <a:t>(</a:t>
            </a:r>
            <a:r>
              <a:rPr lang="en-AU" sz="600" dirty="0">
                <a:solidFill>
                  <a:srgbClr val="CC4E00"/>
                </a:solidFill>
                <a:latin typeface="Calibri" pitchFamily="34" charset="0"/>
              </a:rPr>
              <a:t>Both tonnage and grade values have been rounded; therefore the table may contain rounding errors) / (Refer to ASX release by SMD dated November 17</a:t>
            </a:r>
            <a:r>
              <a:rPr lang="en-AU" sz="600" baseline="30000" dirty="0">
                <a:solidFill>
                  <a:srgbClr val="CC4E00"/>
                </a:solidFill>
                <a:latin typeface="Calibri" pitchFamily="34" charset="0"/>
              </a:rPr>
              <a:t>th</a:t>
            </a:r>
            <a:r>
              <a:rPr lang="en-AU" sz="600" dirty="0">
                <a:solidFill>
                  <a:srgbClr val="CC4E00"/>
                </a:solidFill>
                <a:latin typeface="Calibri" pitchFamily="34" charset="0"/>
              </a:rPr>
              <a:t> 2010 for full details of this resource estimate.)</a:t>
            </a:r>
          </a:p>
          <a:p>
            <a:pPr eaLnBrk="0" hangingPunct="0"/>
            <a:r>
              <a:rPr lang="en-AU" sz="600" b="1" dirty="0">
                <a:solidFill>
                  <a:srgbClr val="FF0000"/>
                </a:solidFill>
                <a:latin typeface="Calibri" pitchFamily="34" charset="0"/>
              </a:rPr>
              <a:t> * - Note on the use of copper equivalent grades.</a:t>
            </a:r>
            <a:endParaRPr lang="en-AU" sz="600" dirty="0">
              <a:solidFill>
                <a:srgbClr val="000000"/>
              </a:solidFill>
              <a:latin typeface="Calibri" pitchFamily="34" charset="0"/>
            </a:endParaRPr>
          </a:p>
          <a:p>
            <a:pPr eaLnBrk="0" hangingPunct="0"/>
            <a:r>
              <a:rPr lang="en-AU" sz="600" dirty="0">
                <a:solidFill>
                  <a:srgbClr val="CC4E00"/>
                </a:solidFill>
                <a:latin typeface="Calibri" pitchFamily="34" charset="0"/>
              </a:rPr>
              <a:t>The estimate summary table above shows a copper equivalent grade. The equivalent grade is based on copper, gold, </a:t>
            </a:r>
            <a:r>
              <a:rPr lang="en-AU" sz="600" dirty="0" smtClean="0">
                <a:solidFill>
                  <a:srgbClr val="CC4E00"/>
                </a:solidFill>
                <a:latin typeface="Calibri" pitchFamily="34" charset="0"/>
              </a:rPr>
              <a:t>silver, molybdenum, rhenium and </a:t>
            </a:r>
            <a:r>
              <a:rPr lang="en-AU" sz="600" dirty="0">
                <a:solidFill>
                  <a:srgbClr val="CC4E00"/>
                </a:solidFill>
                <a:latin typeface="Calibri" pitchFamily="34" charset="0"/>
              </a:rPr>
              <a:t>cobalt. The copper metal equivalent calculation is based on a copper price of </a:t>
            </a:r>
            <a:r>
              <a:rPr lang="en-AU" sz="600" dirty="0" smtClean="0">
                <a:solidFill>
                  <a:srgbClr val="CC4E00"/>
                </a:solidFill>
                <a:latin typeface="Calibri" pitchFamily="34" charset="0"/>
              </a:rPr>
              <a:t>US$8,340/t</a:t>
            </a:r>
            <a:r>
              <a:rPr lang="en-AU" sz="600" dirty="0">
                <a:solidFill>
                  <a:srgbClr val="CC4E00"/>
                </a:solidFill>
                <a:latin typeface="Calibri" pitchFamily="34" charset="0"/>
              </a:rPr>
              <a:t>, gold price of $US1,300/</a:t>
            </a:r>
            <a:r>
              <a:rPr lang="en-AU" sz="600" dirty="0" err="1">
                <a:solidFill>
                  <a:srgbClr val="CC4E00"/>
                </a:solidFill>
                <a:latin typeface="Calibri" pitchFamily="34" charset="0"/>
              </a:rPr>
              <a:t>oz</a:t>
            </a:r>
            <a:r>
              <a:rPr lang="en-AU" sz="600" dirty="0">
                <a:solidFill>
                  <a:srgbClr val="CC4E00"/>
                </a:solidFill>
                <a:latin typeface="Calibri" pitchFamily="34" charset="0"/>
              </a:rPr>
              <a:t>, silver price of  </a:t>
            </a:r>
            <a:r>
              <a:rPr lang="en-AU" sz="600" dirty="0" smtClean="0">
                <a:solidFill>
                  <a:srgbClr val="CC4E00"/>
                </a:solidFill>
                <a:latin typeface="Calibri" pitchFamily="34" charset="0"/>
              </a:rPr>
              <a:t>US$23.66/</a:t>
            </a:r>
            <a:r>
              <a:rPr lang="en-AU" sz="600" dirty="0" err="1" smtClean="0">
                <a:solidFill>
                  <a:srgbClr val="CC4E00"/>
                </a:solidFill>
                <a:latin typeface="Calibri" pitchFamily="34" charset="0"/>
              </a:rPr>
              <a:t>oz</a:t>
            </a:r>
            <a:r>
              <a:rPr lang="en-AU" sz="600" dirty="0" smtClean="0">
                <a:solidFill>
                  <a:srgbClr val="CC4E00"/>
                </a:solidFill>
                <a:latin typeface="Calibri" pitchFamily="34" charset="0"/>
              </a:rPr>
              <a:t>, Molybdenum price of US$14.50/</a:t>
            </a:r>
            <a:r>
              <a:rPr lang="en-AU" sz="600" dirty="0" err="1" smtClean="0">
                <a:solidFill>
                  <a:srgbClr val="CC4E00"/>
                </a:solidFill>
                <a:latin typeface="Calibri" pitchFamily="34" charset="0"/>
              </a:rPr>
              <a:t>lb</a:t>
            </a:r>
            <a:r>
              <a:rPr lang="en-AU" sz="600" dirty="0" smtClean="0">
                <a:solidFill>
                  <a:srgbClr val="CC4E00"/>
                </a:solidFill>
                <a:latin typeface="Calibri" pitchFamily="34" charset="0"/>
              </a:rPr>
              <a:t>, Rhenium price of US$4305/kg and </a:t>
            </a:r>
            <a:r>
              <a:rPr lang="en-AU" sz="600" dirty="0">
                <a:solidFill>
                  <a:srgbClr val="CC4E00"/>
                </a:solidFill>
                <a:latin typeface="Calibri" pitchFamily="34" charset="0"/>
              </a:rPr>
              <a:t>a cobalt price of </a:t>
            </a:r>
            <a:r>
              <a:rPr lang="en-AU" sz="600" dirty="0" smtClean="0">
                <a:solidFill>
                  <a:srgbClr val="CC4E00"/>
                </a:solidFill>
                <a:latin typeface="Calibri" pitchFamily="34" charset="0"/>
              </a:rPr>
              <a:t>US$21/lb</a:t>
            </a:r>
            <a:r>
              <a:rPr lang="en-AU" sz="600" dirty="0">
                <a:solidFill>
                  <a:srgbClr val="CC4E00"/>
                </a:solidFill>
                <a:latin typeface="Calibri" pitchFamily="34" charset="0"/>
              </a:rPr>
              <a:t>. Grade and price units are converted to </a:t>
            </a:r>
            <a:r>
              <a:rPr lang="en-AU" sz="600" dirty="0" err="1">
                <a:solidFill>
                  <a:srgbClr val="CC4E00"/>
                </a:solidFill>
                <a:latin typeface="Calibri" pitchFamily="34" charset="0"/>
              </a:rPr>
              <a:t>percent</a:t>
            </a:r>
            <a:r>
              <a:rPr lang="en-AU" sz="600" dirty="0">
                <a:solidFill>
                  <a:srgbClr val="CC4E00"/>
                </a:solidFill>
                <a:latin typeface="Calibri" pitchFamily="34" charset="0"/>
              </a:rPr>
              <a:t> and tonnes respectively. The sum product is calculated and then divided by the copper price to arrive at a copper equivalent grade. It is the opinion of Syndicated Metals that the metals included in the equivalent calculation have a reasonable potential to be recovered although definitive metallurgical </a:t>
            </a:r>
            <a:r>
              <a:rPr lang="en-AU" sz="600" dirty="0" err="1">
                <a:solidFill>
                  <a:srgbClr val="CC4E00"/>
                </a:solidFill>
                <a:latin typeface="Calibri" pitchFamily="34" charset="0"/>
              </a:rPr>
              <a:t>testwork</a:t>
            </a:r>
            <a:r>
              <a:rPr lang="en-AU" sz="600" dirty="0">
                <a:solidFill>
                  <a:srgbClr val="CC4E00"/>
                </a:solidFill>
                <a:latin typeface="Calibri" pitchFamily="34" charset="0"/>
              </a:rPr>
              <a:t> has only been conducted on copper at this stage of the projects development.</a:t>
            </a:r>
          </a:p>
        </p:txBody>
      </p:sp>
      <p:sp>
        <p:nvSpPr>
          <p:cNvPr id="7" name="TextBox 7"/>
          <p:cNvSpPr txBox="1">
            <a:spLocks noChangeArrowheads="1"/>
          </p:cNvSpPr>
          <p:nvPr/>
        </p:nvSpPr>
        <p:spPr bwMode="auto">
          <a:xfrm>
            <a:off x="484188" y="2600325"/>
            <a:ext cx="2922587"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fontAlgn="base">
              <a:spcBef>
                <a:spcPct val="0"/>
              </a:spcBef>
              <a:spcAft>
                <a:spcPct val="0"/>
              </a:spcAft>
              <a:defRPr sz="1200">
                <a:solidFill>
                  <a:schemeClr val="tx1"/>
                </a:solidFill>
                <a:latin typeface="Arial" pitchFamily="34" charset="0"/>
                <a:cs typeface="Arial" pitchFamily="34" charset="0"/>
              </a:defRPr>
            </a:lvl6pPr>
            <a:lvl7pPr marL="2971800" indent="-228600" fontAlgn="base">
              <a:spcBef>
                <a:spcPct val="0"/>
              </a:spcBef>
              <a:spcAft>
                <a:spcPct val="0"/>
              </a:spcAft>
              <a:defRPr sz="1200">
                <a:solidFill>
                  <a:schemeClr val="tx1"/>
                </a:solidFill>
                <a:latin typeface="Arial" pitchFamily="34" charset="0"/>
                <a:cs typeface="Arial" pitchFamily="34" charset="0"/>
              </a:defRPr>
            </a:lvl7pPr>
            <a:lvl8pPr marL="3429000" indent="-228600" fontAlgn="base">
              <a:spcBef>
                <a:spcPct val="0"/>
              </a:spcBef>
              <a:spcAft>
                <a:spcPct val="0"/>
              </a:spcAft>
              <a:defRPr sz="1200">
                <a:solidFill>
                  <a:schemeClr val="tx1"/>
                </a:solidFill>
                <a:latin typeface="Arial" pitchFamily="34" charset="0"/>
                <a:cs typeface="Arial" pitchFamily="34" charset="0"/>
              </a:defRPr>
            </a:lvl8pPr>
            <a:lvl9pPr marL="3886200" indent="-228600" fontAlgn="base">
              <a:spcBef>
                <a:spcPct val="0"/>
              </a:spcBef>
              <a:spcAft>
                <a:spcPct val="0"/>
              </a:spcAft>
              <a:defRPr sz="1200">
                <a:solidFill>
                  <a:schemeClr val="tx1"/>
                </a:solidFill>
                <a:latin typeface="Arial" pitchFamily="34" charset="0"/>
                <a:cs typeface="Arial" pitchFamily="34" charset="0"/>
              </a:defRPr>
            </a:lvl9pPr>
          </a:lstStyle>
          <a:p>
            <a:r>
              <a:rPr lang="en-AU" sz="1000" b="1" i="1" dirty="0">
                <a:solidFill>
                  <a:srgbClr val="000000"/>
                </a:solidFill>
                <a:latin typeface="Calibri" pitchFamily="34" charset="0"/>
              </a:rPr>
              <a:t>Table 1: Kalman Inferred Mineral Resource Estimate</a:t>
            </a:r>
          </a:p>
        </p:txBody>
      </p:sp>
      <p:graphicFrame>
        <p:nvGraphicFramePr>
          <p:cNvPr id="8" name="Group 406"/>
          <p:cNvGraphicFramePr>
            <a:graphicFrameLocks noGrp="1"/>
          </p:cNvGraphicFramePr>
          <p:nvPr>
            <p:extLst>
              <p:ext uri="{D42A27DB-BD31-4B8C-83A1-F6EECF244321}">
                <p14:modId xmlns:p14="http://schemas.microsoft.com/office/powerpoint/2010/main" xmlns="" val="2314765956"/>
              </p:ext>
            </p:extLst>
          </p:nvPr>
        </p:nvGraphicFramePr>
        <p:xfrm>
          <a:off x="484188" y="815975"/>
          <a:ext cx="11153770" cy="2152209"/>
        </p:xfrm>
        <a:graphic>
          <a:graphicData uri="http://schemas.openxmlformats.org/drawingml/2006/table">
            <a:tbl>
              <a:tblPr/>
              <a:tblGrid>
                <a:gridCol w="1176276"/>
                <a:gridCol w="841685"/>
                <a:gridCol w="723594"/>
                <a:gridCol w="602030"/>
                <a:gridCol w="540670"/>
                <a:gridCol w="659918"/>
                <a:gridCol w="605504"/>
                <a:gridCol w="721278"/>
                <a:gridCol w="721278"/>
                <a:gridCol w="721278"/>
                <a:gridCol w="844001"/>
                <a:gridCol w="844001"/>
                <a:gridCol w="686545"/>
                <a:gridCol w="732856"/>
                <a:gridCol w="732856"/>
              </a:tblGrid>
              <a:tr h="1746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Tenement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smtClean="0">
                          <a:ln>
                            <a:noFill/>
                          </a:ln>
                          <a:solidFill>
                            <a:schemeClr val="tx1"/>
                          </a:solidFill>
                          <a:effectLst/>
                          <a:latin typeface="Calibri" pitchFamily="34" charset="0"/>
                          <a:cs typeface="Times New Roman" pitchFamily="18" charset="0"/>
                        </a:rPr>
                        <a:t>Cut-off Grade</a:t>
                      </a:r>
                      <a:endParaRPr kumimoji="0" lang="en-AU" sz="900" b="0" i="0" u="none" strike="noStrike" cap="none" normalizeH="0" baseline="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Tonnes </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Cu (%)</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Au (g/t)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Ag (%)</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Mo (g/t)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Re (g/t)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err="1" smtClean="0">
                          <a:ln>
                            <a:noFill/>
                          </a:ln>
                          <a:solidFill>
                            <a:schemeClr val="tx1"/>
                          </a:solidFill>
                          <a:effectLst/>
                          <a:latin typeface="Calibri" pitchFamily="34" charset="0"/>
                          <a:cs typeface="Times New Roman" pitchFamily="18" charset="0"/>
                        </a:rPr>
                        <a:t>CuEq</a:t>
                      </a: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 (%)</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Cu (t)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Au (</a:t>
                      </a:r>
                      <a:r>
                        <a:rPr kumimoji="0" lang="en-AU" sz="900" b="1" i="0" u="none" strike="noStrike" cap="none" normalizeH="0" baseline="0" dirty="0" err="1" smtClean="0">
                          <a:ln>
                            <a:noFill/>
                          </a:ln>
                          <a:solidFill>
                            <a:schemeClr val="tx1"/>
                          </a:solidFill>
                          <a:effectLst/>
                          <a:latin typeface="Calibri" pitchFamily="34" charset="0"/>
                          <a:cs typeface="Times New Roman" pitchFamily="18" charset="0"/>
                        </a:rPr>
                        <a:t>oz</a:t>
                      </a: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Ag (</a:t>
                      </a:r>
                      <a:r>
                        <a:rPr kumimoji="0" lang="en-AU" sz="900" b="1" i="0" u="none" strike="noStrike" cap="none" normalizeH="0" baseline="0" dirty="0" err="1" smtClean="0">
                          <a:ln>
                            <a:noFill/>
                          </a:ln>
                          <a:solidFill>
                            <a:schemeClr val="tx1"/>
                          </a:solidFill>
                          <a:effectLst/>
                          <a:latin typeface="Calibri" pitchFamily="34" charset="0"/>
                          <a:cs typeface="Times New Roman" pitchFamily="18" charset="0"/>
                        </a:rPr>
                        <a:t>oz</a:t>
                      </a: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Mo (t)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Re (</a:t>
                      </a:r>
                      <a:r>
                        <a:rPr kumimoji="0" lang="en-AU" sz="900" b="1" i="0" u="none" strike="noStrike" cap="none" normalizeH="0" baseline="0" dirty="0" err="1" smtClean="0">
                          <a:ln>
                            <a:noFill/>
                          </a:ln>
                          <a:solidFill>
                            <a:schemeClr val="tx1"/>
                          </a:solidFill>
                          <a:effectLst/>
                          <a:latin typeface="Calibri" pitchFamily="34" charset="0"/>
                          <a:cs typeface="Times New Roman" pitchFamily="18" charset="0"/>
                        </a:rPr>
                        <a:t>oz</a:t>
                      </a:r>
                      <a:r>
                        <a:rPr kumimoji="0" lang="en-AU" sz="900" b="1" i="0" u="none" strike="noStrike" cap="none" normalizeH="0" baseline="0" dirty="0" smtClean="0">
                          <a:ln>
                            <a:noFill/>
                          </a:ln>
                          <a:solidFill>
                            <a:schemeClr val="tx1"/>
                          </a:solidFill>
                          <a:effectLst/>
                          <a:latin typeface="Calibri" pitchFamily="34" charset="0"/>
                          <a:cs typeface="Times New Roman" pitchFamily="18" charset="0"/>
                        </a:rPr>
                        <a:t>)</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err="1" smtClean="0">
                          <a:ln>
                            <a:noFill/>
                          </a:ln>
                          <a:solidFill>
                            <a:schemeClr val="tx1"/>
                          </a:solidFill>
                          <a:effectLst/>
                          <a:latin typeface="Calibri" pitchFamily="34" charset="0"/>
                          <a:ea typeface="+mn-ea"/>
                          <a:cs typeface="Times New Roman" pitchFamily="18" charset="0"/>
                        </a:rPr>
                        <a:t>CuEq</a:t>
                      </a:r>
                      <a:r>
                        <a:rPr kumimoji="0" lang="en-US" sz="900" b="1" i="0" u="none" strike="noStrike" kern="1200" cap="none" normalizeH="0" baseline="0" dirty="0" smtClean="0">
                          <a:ln>
                            <a:noFill/>
                          </a:ln>
                          <a:solidFill>
                            <a:schemeClr val="tx1"/>
                          </a:solidFill>
                          <a:effectLst/>
                          <a:latin typeface="Calibri" pitchFamily="34" charset="0"/>
                          <a:ea typeface="+mn-ea"/>
                          <a:cs typeface="Times New Roman" pitchFamily="18" charset="0"/>
                        </a:rPr>
                        <a:t> (t)</a:t>
                      </a:r>
                      <a:endParaRPr kumimoji="0" lang="en-AU" sz="900" b="1" i="0" u="none" strike="noStrike" kern="1200" cap="none" normalizeH="0" baseline="0" dirty="0" smtClean="0">
                        <a:ln>
                          <a:noFill/>
                        </a:ln>
                        <a:solidFill>
                          <a:schemeClr val="tx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69404"/>
                    </a:solidFill>
                  </a:tcPr>
                </a:tc>
              </a:tr>
              <a:tr h="166688">
                <a:tc gridSpan="14">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1" u="none" strike="noStrike" cap="none" normalizeH="0" baseline="0" dirty="0" smtClean="0">
                          <a:ln>
                            <a:noFill/>
                          </a:ln>
                          <a:solidFill>
                            <a:srgbClr val="CC4E00"/>
                          </a:solidFill>
                          <a:effectLst/>
                          <a:latin typeface="Calibri" pitchFamily="34" charset="0"/>
                          <a:cs typeface="Times New Roman" pitchFamily="18" charset="0"/>
                        </a:rPr>
                        <a:t>EPM14232</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r>
              <a:tr h="165100">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Measured</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0.2% </a:t>
                      </a:r>
                      <a:r>
                        <a:rPr kumimoji="0" lang="en-AU" sz="900" b="0" i="0" u="none" strike="noStrike" cap="none" normalizeH="0" baseline="0" dirty="0" err="1" smtClean="0">
                          <a:ln>
                            <a:noFill/>
                          </a:ln>
                          <a:solidFill>
                            <a:schemeClr val="tx1"/>
                          </a:solidFill>
                          <a:effectLst/>
                          <a:latin typeface="Calibri" pitchFamily="34" charset="0"/>
                          <a:cs typeface="Times New Roman" pitchFamily="18" charset="0"/>
                        </a:rPr>
                        <a:t>CuEq</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6688">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Indicated</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0.2% </a:t>
                      </a:r>
                      <a:r>
                        <a:rPr kumimoji="0" lang="en-AU" sz="900" b="0" i="0" u="none" strike="noStrike" cap="none" normalizeH="0" baseline="0" dirty="0" err="1" smtClean="0">
                          <a:ln>
                            <a:noFill/>
                          </a:ln>
                          <a:solidFill>
                            <a:schemeClr val="tx1"/>
                          </a:solidFill>
                          <a:effectLst/>
                          <a:latin typeface="Calibri" pitchFamily="34" charset="0"/>
                          <a:cs typeface="Times New Roman" pitchFamily="18" charset="0"/>
                        </a:rPr>
                        <a:t>CuEq</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r>
              <a:tr h="139699">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Inferred</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0.2% </a:t>
                      </a:r>
                      <a:r>
                        <a:rPr kumimoji="0" lang="en-AU" sz="900" b="0" i="0" u="none" strike="noStrike" cap="none" normalizeH="0" baseline="0" dirty="0" err="1" smtClean="0">
                          <a:ln>
                            <a:noFill/>
                          </a:ln>
                          <a:solidFill>
                            <a:schemeClr val="tx1"/>
                          </a:solidFill>
                          <a:effectLst/>
                          <a:latin typeface="Calibri" pitchFamily="34" charset="0"/>
                          <a:cs typeface="Times New Roman" pitchFamily="18" charset="0"/>
                        </a:rPr>
                        <a:t>CuEq</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26,088,000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0.34</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0.15</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0.88</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0.04</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1.30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88,600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129,500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742,200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10,200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1,090,700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171,300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r>
              <a:tr h="166688">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Sub Total</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hMerge="1">
                  <a:txBody>
                    <a:bodyPr/>
                    <a:lstStyle/>
                    <a:p>
                      <a:endParaRPr lang="en-A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26,088,000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0.34</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0.15</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0.88</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0.04</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1.30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bg1"/>
                          </a:solidFill>
                          <a:effectLst/>
                          <a:latin typeface="Calibri" pitchFamily="34" charset="0"/>
                          <a:cs typeface="Times New Roman" pitchFamily="18" charset="0"/>
                        </a:rPr>
                        <a:t>0.66</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88,600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129,500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742,200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10,200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1,090,700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171,300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r>
              <a:tr h="166688">
                <a:tc gridSpan="14">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1" u="none" strike="noStrike" cap="none" normalizeH="0" baseline="0" dirty="0" smtClean="0">
                          <a:ln>
                            <a:noFill/>
                          </a:ln>
                          <a:solidFill>
                            <a:srgbClr val="CC4E00"/>
                          </a:solidFill>
                          <a:effectLst/>
                          <a:latin typeface="Calibri" pitchFamily="34" charset="0"/>
                          <a:cs typeface="Times New Roman" pitchFamily="18" charset="0"/>
                        </a:rPr>
                        <a:t>EPM13870</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solidFill>
                  </a:tcPr>
                </a:tc>
              </a:tr>
              <a:tr h="166688">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Measured</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0.2% </a:t>
                      </a:r>
                      <a:r>
                        <a:rPr kumimoji="0" lang="en-AU" sz="900" b="0" i="0" u="none" strike="noStrike" cap="none" normalizeH="0" baseline="0" dirty="0" err="1" smtClean="0">
                          <a:ln>
                            <a:noFill/>
                          </a:ln>
                          <a:solidFill>
                            <a:schemeClr val="tx1"/>
                          </a:solidFill>
                          <a:effectLst/>
                          <a:latin typeface="Calibri" pitchFamily="34" charset="0"/>
                          <a:cs typeface="Times New Roman" pitchFamily="18" charset="0"/>
                        </a:rPr>
                        <a:t>CuEq</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5100">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Indicated</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0.2% </a:t>
                      </a:r>
                      <a:r>
                        <a:rPr kumimoji="0" lang="en-AU" sz="900" b="0" i="0" u="none" strike="noStrike" cap="none" normalizeH="0" baseline="0" dirty="0" err="1" smtClean="0">
                          <a:ln>
                            <a:noFill/>
                          </a:ln>
                          <a:solidFill>
                            <a:schemeClr val="tx1"/>
                          </a:solidFill>
                          <a:effectLst/>
                          <a:latin typeface="Calibri" pitchFamily="34" charset="0"/>
                          <a:cs typeface="Times New Roman" pitchFamily="18" charset="0"/>
                        </a:rPr>
                        <a:t>CuEq</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r>
              <a:tr h="165100">
                <a:tc>
                  <a:txBody>
                    <a:bodyPr/>
                    <a:lstStyle/>
                    <a:p>
                      <a:pPr marL="0" marR="0" lvl="0" indent="0" algn="just" defTabSz="914400" rtl="0" eaLnBrk="1" fontAlgn="base" latinLnBrk="0" hangingPunct="1">
                        <a:lnSpc>
                          <a:spcPct val="115000"/>
                        </a:lnSpc>
                        <a:spcBef>
                          <a:spcPct val="0"/>
                        </a:spcBef>
                        <a:spcAft>
                          <a:spcPct val="0"/>
                        </a:spcAft>
                        <a:buClrTx/>
                        <a:buSzTx/>
                        <a:buFontTx/>
                        <a:buNone/>
                        <a:tabLst/>
                        <a:defRPr/>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Inferred</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0.2% </a:t>
                      </a:r>
                      <a:r>
                        <a:rPr kumimoji="0" lang="en-AU" sz="900" b="0" i="0" u="none" strike="noStrike" cap="none" normalizeH="0" baseline="0" dirty="0" err="1" smtClean="0">
                          <a:ln>
                            <a:noFill/>
                          </a:ln>
                          <a:solidFill>
                            <a:schemeClr val="tx1"/>
                          </a:solidFill>
                          <a:effectLst/>
                          <a:latin typeface="Calibri" pitchFamily="34" charset="0"/>
                          <a:cs typeface="Times New Roman" pitchFamily="18" charset="0"/>
                        </a:rPr>
                        <a:t>CuEq</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36,814,000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0.41</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0.20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1.09</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0.05</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1.24</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0.00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AU" sz="900" b="0" i="0" u="none" strike="noStrike" cap="none" normalizeH="0" baseline="0" dirty="0" smtClean="0">
                          <a:ln>
                            <a:noFill/>
                          </a:ln>
                          <a:solidFill>
                            <a:schemeClr val="tx1"/>
                          </a:solidFill>
                          <a:effectLst/>
                          <a:latin typeface="Calibri" pitchFamily="34" charset="0"/>
                          <a:cs typeface="Times New Roman" pitchFamily="18" charset="0"/>
                        </a:rPr>
                        <a:t>151,500</a:t>
                      </a: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239,500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1,289,300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18,700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1,464,900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Calibri" pitchFamily="34" charset="0"/>
                          <a:cs typeface="Times New Roman" pitchFamily="18" charset="0"/>
                        </a:rPr>
                        <a:t>294,900</a:t>
                      </a:r>
                      <a:endParaRPr kumimoji="0" lang="en-AU" sz="900" b="0" i="0" u="none" strike="noStrike" cap="none" normalizeH="0" baseline="0" dirty="0" smtClean="0">
                        <a:ln>
                          <a:noFill/>
                        </a:ln>
                        <a:solidFill>
                          <a:schemeClr val="tx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0DFC6">
                        <a:alpha val="50000"/>
                      </a:srgbClr>
                    </a:solidFill>
                  </a:tcPr>
                </a:tc>
              </a:tr>
              <a:tr h="166688">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Sub Total</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hMerge="1">
                  <a:txBody>
                    <a:bodyPr/>
                    <a:lstStyle/>
                    <a:p>
                      <a:endParaRPr lang="en-A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36,814,000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0.41</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0.20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1.09</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0.05</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1.24</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0.80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151,500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239,500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1,289,300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18,700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AU" sz="900" b="1" i="0" u="none" strike="noStrike" cap="none" normalizeH="0" baseline="0" dirty="0" smtClean="0">
                          <a:ln>
                            <a:noFill/>
                          </a:ln>
                          <a:solidFill>
                            <a:schemeClr val="bg1"/>
                          </a:solidFill>
                          <a:effectLst/>
                          <a:latin typeface="Calibri" pitchFamily="34" charset="0"/>
                          <a:cs typeface="Times New Roman" pitchFamily="18" charset="0"/>
                        </a:rPr>
                        <a:t>1,464,900</a:t>
                      </a:r>
                      <a:endParaRPr kumimoji="0" lang="en-AU" sz="900" b="0"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294,900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r>
              <a:tr h="156334">
                <a:tc gridSpan="2">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900" b="1" i="0" u="none" strike="noStrike" cap="none" normalizeH="0" baseline="0" dirty="0" smtClean="0">
                          <a:ln>
                            <a:noFill/>
                          </a:ln>
                          <a:solidFill>
                            <a:schemeClr val="bg1"/>
                          </a:solidFill>
                          <a:effectLst/>
                          <a:latin typeface="Calibri" pitchFamily="34" charset="0"/>
                          <a:cs typeface="Times New Roman" pitchFamily="18" charset="0"/>
                        </a:rPr>
                        <a:t>Total</a:t>
                      </a:r>
                      <a:endParaRPr kumimoji="0" lang="en-AU" sz="900" b="1" i="0" u="none" strike="noStrike" cap="none" normalizeH="0" baseline="0" dirty="0" smtClean="0">
                        <a:ln>
                          <a:noFill/>
                        </a:ln>
                        <a:solidFill>
                          <a:schemeClr val="bg1"/>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hMerge="1">
                  <a:txBody>
                    <a:bodyPr/>
                    <a:lstStyle/>
                    <a:p>
                      <a:endParaRPr lang="en-A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62,902,000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0.38</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0.18</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1.00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0.05</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1.26</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0.74</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240,100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369,000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defRPr/>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2,031,500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29,000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2,555,700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900" b="1" i="0" u="none" strike="noStrike" kern="1200" cap="none" normalizeH="0" baseline="0" dirty="0" smtClean="0">
                          <a:ln>
                            <a:noFill/>
                          </a:ln>
                          <a:solidFill>
                            <a:schemeClr val="bg1"/>
                          </a:solidFill>
                          <a:effectLst/>
                          <a:latin typeface="Calibri" pitchFamily="34" charset="0"/>
                          <a:ea typeface="+mn-ea"/>
                          <a:cs typeface="Times New Roman" pitchFamily="18" charset="0"/>
                        </a:rPr>
                        <a:t>466,300</a:t>
                      </a:r>
                      <a:endParaRPr kumimoji="0" lang="en-AU" sz="900" b="1" i="0" u="none" strike="noStrike" kern="1200" cap="none" normalizeH="0" baseline="0" dirty="0" smtClean="0">
                        <a:ln>
                          <a:noFill/>
                        </a:ln>
                        <a:solidFill>
                          <a:schemeClr val="bg1"/>
                        </a:solidFill>
                        <a:effectLst/>
                        <a:latin typeface="Calibri" pitchFamily="34" charset="0"/>
                        <a:ea typeface="+mn-ea"/>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E0000"/>
                    </a:solidFill>
                  </a:tcPr>
                </a:tc>
              </a:tr>
              <a:tr h="166688">
                <a:tc gridSpan="14">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AU" sz="900" b="0" i="1" u="none" strike="noStrike" cap="none" normalizeH="0" baseline="0" dirty="0" smtClean="0">
                          <a:ln>
                            <a:noFill/>
                          </a:ln>
                          <a:solidFill>
                            <a:srgbClr val="CC4E00"/>
                          </a:solidFill>
                          <a:effectLst/>
                          <a:latin typeface="Calibri" pitchFamily="34" charset="0"/>
                          <a:cs typeface="Times New Roman" pitchFamily="18" charset="0"/>
                        </a:rPr>
                        <a:t>Source: </a:t>
                      </a:r>
                      <a:r>
                        <a:rPr kumimoji="0" lang="en-AU" sz="900" b="0" i="1" u="none" strike="noStrike" cap="none" normalizeH="0" baseline="0" dirty="0" err="1" smtClean="0">
                          <a:ln>
                            <a:noFill/>
                          </a:ln>
                          <a:solidFill>
                            <a:srgbClr val="CC4E00"/>
                          </a:solidFill>
                          <a:effectLst/>
                          <a:latin typeface="Calibri" pitchFamily="34" charset="0"/>
                          <a:cs typeface="Times New Roman" pitchFamily="18" charset="0"/>
                        </a:rPr>
                        <a:t>Runge</a:t>
                      </a:r>
                      <a:r>
                        <a:rPr kumimoji="0" lang="en-AU" sz="900" b="0" i="1" u="none" strike="noStrike" cap="none" normalizeH="0" baseline="0" dirty="0" smtClean="0">
                          <a:ln>
                            <a:noFill/>
                          </a:ln>
                          <a:solidFill>
                            <a:srgbClr val="CC4E00"/>
                          </a:solidFill>
                          <a:effectLst/>
                          <a:latin typeface="Calibri" pitchFamily="34" charset="0"/>
                          <a:cs typeface="Times New Roman" pitchFamily="18" charset="0"/>
                        </a:rPr>
                        <a:t> Limited Mineral Resource estimate, Kalman </a:t>
                      </a:r>
                      <a:r>
                        <a:rPr kumimoji="0" lang="en-AU" sz="900" b="0" i="1" u="none" strike="noStrike" cap="none" normalizeH="0" baseline="0" dirty="0" err="1" smtClean="0">
                          <a:ln>
                            <a:noFill/>
                          </a:ln>
                          <a:solidFill>
                            <a:srgbClr val="CC4E00"/>
                          </a:solidFill>
                          <a:effectLst/>
                          <a:latin typeface="Calibri" pitchFamily="34" charset="0"/>
                          <a:cs typeface="Times New Roman" pitchFamily="18" charset="0"/>
                        </a:rPr>
                        <a:t>Polymetallic</a:t>
                      </a:r>
                      <a:r>
                        <a:rPr kumimoji="0" lang="en-AU" sz="900" b="0" i="1" u="none" strike="noStrike" cap="none" normalizeH="0" baseline="0" dirty="0" smtClean="0">
                          <a:ln>
                            <a:noFill/>
                          </a:ln>
                          <a:solidFill>
                            <a:srgbClr val="CC4E00"/>
                          </a:solidFill>
                          <a:effectLst/>
                          <a:latin typeface="Calibri" pitchFamily="34" charset="0"/>
                          <a:cs typeface="Times New Roman" pitchFamily="18" charset="0"/>
                        </a:rPr>
                        <a:t> deposit Mt Isa Region, Queensland March 2012</a:t>
                      </a: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AU" sz="900" b="0" i="0" u="none" strike="noStrike" cap="none" normalizeH="0" baseline="0" dirty="0" smtClean="0">
                        <a:ln>
                          <a:noFill/>
                        </a:ln>
                        <a:solidFill>
                          <a:srgbClr val="CC4E00"/>
                        </a:solidFill>
                        <a:effectLst/>
                        <a:latin typeface="Calibri" pitchFamily="34" charset="0"/>
                        <a:cs typeface="Times New Roman" pitchFamily="18" charset="0"/>
                      </a:endParaRPr>
                    </a:p>
                  </a:txBody>
                  <a:tcPr marL="73152" marR="73152"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1189260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r>
              <a:rPr lang="en-US" dirty="0" smtClean="0"/>
              <a:t>Mineral Resources Summary</a:t>
            </a:r>
            <a:endParaRPr lang="en-AU" dirty="0" smtClean="0"/>
          </a:p>
        </p:txBody>
      </p:sp>
      <p:sp>
        <p:nvSpPr>
          <p:cNvPr id="38914" name="Slide Number Placeholder 3"/>
          <p:cNvSpPr>
            <a:spLocks noGrp="1"/>
          </p:cNvSpPr>
          <p:nvPr>
            <p:ph type="sldNum" sz="quarter" idx="10"/>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fontAlgn="base">
              <a:spcBef>
                <a:spcPct val="0"/>
              </a:spcBef>
              <a:spcAft>
                <a:spcPct val="0"/>
              </a:spcAft>
              <a:defRPr sz="1200">
                <a:solidFill>
                  <a:schemeClr val="tx1"/>
                </a:solidFill>
                <a:latin typeface="Arial" pitchFamily="34" charset="0"/>
                <a:cs typeface="Arial" pitchFamily="34" charset="0"/>
              </a:defRPr>
            </a:lvl6pPr>
            <a:lvl7pPr marL="2971800" indent="-228600" fontAlgn="base">
              <a:spcBef>
                <a:spcPct val="0"/>
              </a:spcBef>
              <a:spcAft>
                <a:spcPct val="0"/>
              </a:spcAft>
              <a:defRPr sz="1200">
                <a:solidFill>
                  <a:schemeClr val="tx1"/>
                </a:solidFill>
                <a:latin typeface="Arial" pitchFamily="34" charset="0"/>
                <a:cs typeface="Arial" pitchFamily="34" charset="0"/>
              </a:defRPr>
            </a:lvl7pPr>
            <a:lvl8pPr marL="3429000" indent="-228600" fontAlgn="base">
              <a:spcBef>
                <a:spcPct val="0"/>
              </a:spcBef>
              <a:spcAft>
                <a:spcPct val="0"/>
              </a:spcAft>
              <a:defRPr sz="1200">
                <a:solidFill>
                  <a:schemeClr val="tx1"/>
                </a:solidFill>
                <a:latin typeface="Arial" pitchFamily="34" charset="0"/>
                <a:cs typeface="Arial" pitchFamily="34" charset="0"/>
              </a:defRPr>
            </a:lvl8pPr>
            <a:lvl9pPr marL="3886200" indent="-228600" fontAlgn="base">
              <a:spcBef>
                <a:spcPct val="0"/>
              </a:spcBef>
              <a:spcAft>
                <a:spcPct val="0"/>
              </a:spcAft>
              <a:defRPr sz="1200">
                <a:solidFill>
                  <a:schemeClr val="tx1"/>
                </a:solidFill>
                <a:latin typeface="Arial" pitchFamily="34" charset="0"/>
                <a:cs typeface="Arial" pitchFamily="34" charset="0"/>
              </a:defRPr>
            </a:lvl9pPr>
          </a:lstStyle>
          <a:p>
            <a:fld id="{E0B6600F-9DD6-4255-94BB-CBBAB3E9F5EF}" type="slidenum">
              <a:rPr lang="en-US" sz="1000" smtClean="0">
                <a:solidFill>
                  <a:srgbClr val="CC4E00"/>
                </a:solidFill>
                <a:latin typeface="Calibri" pitchFamily="34" charset="0"/>
              </a:rPr>
              <a:pPr/>
              <a:t>24</a:t>
            </a:fld>
            <a:endParaRPr lang="en-US" sz="1000" smtClean="0">
              <a:solidFill>
                <a:srgbClr val="CC4E00"/>
              </a:solidFill>
              <a:latin typeface="Calibri" pitchFamily="34" charset="0"/>
            </a:endParaRPr>
          </a:p>
        </p:txBody>
      </p:sp>
      <p:sp>
        <p:nvSpPr>
          <p:cNvPr id="38917" name="TextBox 6"/>
          <p:cNvSpPr txBox="1">
            <a:spLocks noChangeArrowheads="1"/>
          </p:cNvSpPr>
          <p:nvPr/>
        </p:nvSpPr>
        <p:spPr bwMode="auto">
          <a:xfrm>
            <a:off x="3748088" y="2547938"/>
            <a:ext cx="4710112"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fontAlgn="base">
              <a:spcBef>
                <a:spcPct val="0"/>
              </a:spcBef>
              <a:spcAft>
                <a:spcPct val="0"/>
              </a:spcAft>
              <a:defRPr sz="1200">
                <a:solidFill>
                  <a:schemeClr val="tx1"/>
                </a:solidFill>
                <a:latin typeface="Arial" pitchFamily="34" charset="0"/>
                <a:cs typeface="Arial" pitchFamily="34" charset="0"/>
              </a:defRPr>
            </a:lvl6pPr>
            <a:lvl7pPr marL="2971800" indent="-228600" fontAlgn="base">
              <a:spcBef>
                <a:spcPct val="0"/>
              </a:spcBef>
              <a:spcAft>
                <a:spcPct val="0"/>
              </a:spcAft>
              <a:defRPr sz="1200">
                <a:solidFill>
                  <a:schemeClr val="tx1"/>
                </a:solidFill>
                <a:latin typeface="Arial" pitchFamily="34" charset="0"/>
                <a:cs typeface="Arial" pitchFamily="34" charset="0"/>
              </a:defRPr>
            </a:lvl7pPr>
            <a:lvl8pPr marL="3429000" indent="-228600" fontAlgn="base">
              <a:spcBef>
                <a:spcPct val="0"/>
              </a:spcBef>
              <a:spcAft>
                <a:spcPct val="0"/>
              </a:spcAft>
              <a:defRPr sz="1200">
                <a:solidFill>
                  <a:schemeClr val="tx1"/>
                </a:solidFill>
                <a:latin typeface="Arial" pitchFamily="34" charset="0"/>
                <a:cs typeface="Arial" pitchFamily="34" charset="0"/>
              </a:defRPr>
            </a:lvl8pPr>
            <a:lvl9pPr marL="3886200" indent="-228600" fontAlgn="base">
              <a:spcBef>
                <a:spcPct val="0"/>
              </a:spcBef>
              <a:spcAft>
                <a:spcPct val="0"/>
              </a:spcAft>
              <a:defRPr sz="1200">
                <a:solidFill>
                  <a:schemeClr val="tx1"/>
                </a:solidFill>
                <a:latin typeface="Arial" pitchFamily="34" charset="0"/>
                <a:cs typeface="Arial" pitchFamily="34" charset="0"/>
              </a:defRPr>
            </a:lvl9pPr>
          </a:lstStyle>
          <a:p>
            <a:pPr algn="ctr">
              <a:lnSpc>
                <a:spcPct val="90000"/>
              </a:lnSpc>
            </a:pPr>
            <a:r>
              <a:rPr lang="en-AU" sz="1700" b="1">
                <a:solidFill>
                  <a:srgbClr val="CC4E00"/>
                </a:solidFill>
                <a:latin typeface="Calibri" pitchFamily="34" charset="0"/>
              </a:rPr>
              <a:t>Blue Star Mineral Resource Estimate</a:t>
            </a:r>
          </a:p>
          <a:p>
            <a:pPr algn="ctr">
              <a:lnSpc>
                <a:spcPct val="90000"/>
              </a:lnSpc>
            </a:pPr>
            <a:r>
              <a:rPr lang="en-AU" sz="1500">
                <a:latin typeface="Calibri" pitchFamily="34" charset="0"/>
              </a:rPr>
              <a:t>Totals may appear not to add up correctly due to rounding</a:t>
            </a:r>
          </a:p>
          <a:p>
            <a:pPr algn="ctr">
              <a:lnSpc>
                <a:spcPct val="90000"/>
              </a:lnSpc>
            </a:pPr>
            <a:r>
              <a:rPr lang="en-AU" sz="1500">
                <a:latin typeface="Calibri" pitchFamily="34" charset="0"/>
              </a:rPr>
              <a:t>Deposit within EPM 16197 – 51% SMD</a:t>
            </a:r>
          </a:p>
        </p:txBody>
      </p:sp>
      <p:sp>
        <p:nvSpPr>
          <p:cNvPr id="38918" name="TextBox 7"/>
          <p:cNvSpPr txBox="1">
            <a:spLocks noChangeArrowheads="1"/>
          </p:cNvSpPr>
          <p:nvPr/>
        </p:nvSpPr>
        <p:spPr bwMode="auto">
          <a:xfrm>
            <a:off x="3748088" y="5330825"/>
            <a:ext cx="4710112"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fontAlgn="base">
              <a:spcBef>
                <a:spcPct val="0"/>
              </a:spcBef>
              <a:spcAft>
                <a:spcPct val="0"/>
              </a:spcAft>
              <a:defRPr sz="1200">
                <a:solidFill>
                  <a:schemeClr val="tx1"/>
                </a:solidFill>
                <a:latin typeface="Arial" pitchFamily="34" charset="0"/>
                <a:cs typeface="Arial" pitchFamily="34" charset="0"/>
              </a:defRPr>
            </a:lvl6pPr>
            <a:lvl7pPr marL="2971800" indent="-228600" fontAlgn="base">
              <a:spcBef>
                <a:spcPct val="0"/>
              </a:spcBef>
              <a:spcAft>
                <a:spcPct val="0"/>
              </a:spcAft>
              <a:defRPr sz="1200">
                <a:solidFill>
                  <a:schemeClr val="tx1"/>
                </a:solidFill>
                <a:latin typeface="Arial" pitchFamily="34" charset="0"/>
                <a:cs typeface="Arial" pitchFamily="34" charset="0"/>
              </a:defRPr>
            </a:lvl7pPr>
            <a:lvl8pPr marL="3429000" indent="-228600" fontAlgn="base">
              <a:spcBef>
                <a:spcPct val="0"/>
              </a:spcBef>
              <a:spcAft>
                <a:spcPct val="0"/>
              </a:spcAft>
              <a:defRPr sz="1200">
                <a:solidFill>
                  <a:schemeClr val="tx1"/>
                </a:solidFill>
                <a:latin typeface="Arial" pitchFamily="34" charset="0"/>
                <a:cs typeface="Arial" pitchFamily="34" charset="0"/>
              </a:defRPr>
            </a:lvl8pPr>
            <a:lvl9pPr marL="3886200" indent="-228600" fontAlgn="base">
              <a:spcBef>
                <a:spcPct val="0"/>
              </a:spcBef>
              <a:spcAft>
                <a:spcPct val="0"/>
              </a:spcAft>
              <a:defRPr sz="1200">
                <a:solidFill>
                  <a:schemeClr val="tx1"/>
                </a:solidFill>
                <a:latin typeface="Arial" pitchFamily="34" charset="0"/>
                <a:cs typeface="Arial" pitchFamily="34" charset="0"/>
              </a:defRPr>
            </a:lvl9pPr>
          </a:lstStyle>
          <a:p>
            <a:pPr algn="ctr">
              <a:lnSpc>
                <a:spcPct val="90000"/>
              </a:lnSpc>
            </a:pPr>
            <a:r>
              <a:rPr lang="en-AU" sz="1700" b="1">
                <a:solidFill>
                  <a:srgbClr val="CC4E00"/>
                </a:solidFill>
                <a:latin typeface="Calibri" pitchFamily="34" charset="0"/>
              </a:rPr>
              <a:t>Green Zone Mineral Resource Estimate</a:t>
            </a:r>
          </a:p>
          <a:p>
            <a:pPr algn="ctr">
              <a:lnSpc>
                <a:spcPct val="90000"/>
              </a:lnSpc>
            </a:pPr>
            <a:r>
              <a:rPr lang="en-AU" sz="1500">
                <a:latin typeface="Calibri" pitchFamily="34" charset="0"/>
              </a:rPr>
              <a:t>Totals may appear not to add up correctly due to rounding</a:t>
            </a:r>
          </a:p>
          <a:p>
            <a:pPr algn="ctr">
              <a:lnSpc>
                <a:spcPct val="90000"/>
              </a:lnSpc>
            </a:pPr>
            <a:r>
              <a:rPr lang="en-AU" sz="1500">
                <a:latin typeface="Calibri" pitchFamily="34" charset="0"/>
              </a:rPr>
              <a:t>Deposit within EPM 16112 – 51% SMD</a:t>
            </a:r>
          </a:p>
        </p:txBody>
      </p:sp>
      <p:sp>
        <p:nvSpPr>
          <p:cNvPr id="38919" name="TextBox 8"/>
          <p:cNvSpPr txBox="1">
            <a:spLocks noChangeArrowheads="1"/>
          </p:cNvSpPr>
          <p:nvPr/>
        </p:nvSpPr>
        <p:spPr bwMode="auto">
          <a:xfrm>
            <a:off x="2973314" y="6157913"/>
            <a:ext cx="6259663"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200">
                <a:solidFill>
                  <a:schemeClr val="tx1"/>
                </a:solidFill>
                <a:latin typeface="Arial" pitchFamily="34" charset="0"/>
                <a:cs typeface="Arial" pitchFamily="34" charset="0"/>
              </a:defRPr>
            </a:lvl1pPr>
            <a:lvl2pPr marL="742950" indent="-285750">
              <a:defRPr sz="1200">
                <a:solidFill>
                  <a:schemeClr val="tx1"/>
                </a:solidFill>
                <a:latin typeface="Arial" pitchFamily="34" charset="0"/>
                <a:cs typeface="Arial" pitchFamily="34" charset="0"/>
              </a:defRPr>
            </a:lvl2pPr>
            <a:lvl3pPr marL="1143000" indent="-228600">
              <a:defRPr sz="1200">
                <a:solidFill>
                  <a:schemeClr val="tx1"/>
                </a:solidFill>
                <a:latin typeface="Arial" pitchFamily="34" charset="0"/>
                <a:cs typeface="Arial" pitchFamily="34" charset="0"/>
              </a:defRPr>
            </a:lvl3pPr>
            <a:lvl4pPr marL="1600200" indent="-228600">
              <a:defRPr sz="1200">
                <a:solidFill>
                  <a:schemeClr val="tx1"/>
                </a:solidFill>
                <a:latin typeface="Arial" pitchFamily="34" charset="0"/>
                <a:cs typeface="Arial" pitchFamily="34" charset="0"/>
              </a:defRPr>
            </a:lvl4pPr>
            <a:lvl5pPr marL="2057400" indent="-228600">
              <a:defRPr sz="1200">
                <a:solidFill>
                  <a:schemeClr val="tx1"/>
                </a:solidFill>
                <a:latin typeface="Arial" pitchFamily="34" charset="0"/>
                <a:cs typeface="Arial" pitchFamily="34" charset="0"/>
              </a:defRPr>
            </a:lvl5pPr>
            <a:lvl6pPr marL="2514600" indent="-228600" fontAlgn="base">
              <a:spcBef>
                <a:spcPct val="0"/>
              </a:spcBef>
              <a:spcAft>
                <a:spcPct val="0"/>
              </a:spcAft>
              <a:defRPr sz="1200">
                <a:solidFill>
                  <a:schemeClr val="tx1"/>
                </a:solidFill>
                <a:latin typeface="Arial" pitchFamily="34" charset="0"/>
                <a:cs typeface="Arial" pitchFamily="34" charset="0"/>
              </a:defRPr>
            </a:lvl6pPr>
            <a:lvl7pPr marL="2971800" indent="-228600" fontAlgn="base">
              <a:spcBef>
                <a:spcPct val="0"/>
              </a:spcBef>
              <a:spcAft>
                <a:spcPct val="0"/>
              </a:spcAft>
              <a:defRPr sz="1200">
                <a:solidFill>
                  <a:schemeClr val="tx1"/>
                </a:solidFill>
                <a:latin typeface="Arial" pitchFamily="34" charset="0"/>
                <a:cs typeface="Arial" pitchFamily="34" charset="0"/>
              </a:defRPr>
            </a:lvl7pPr>
            <a:lvl8pPr marL="3429000" indent="-228600" fontAlgn="base">
              <a:spcBef>
                <a:spcPct val="0"/>
              </a:spcBef>
              <a:spcAft>
                <a:spcPct val="0"/>
              </a:spcAft>
              <a:defRPr sz="1200">
                <a:solidFill>
                  <a:schemeClr val="tx1"/>
                </a:solidFill>
                <a:latin typeface="Arial" pitchFamily="34" charset="0"/>
                <a:cs typeface="Arial" pitchFamily="34" charset="0"/>
              </a:defRPr>
            </a:lvl8pPr>
            <a:lvl9pPr marL="3886200" indent="-228600" fontAlgn="base">
              <a:spcBef>
                <a:spcPct val="0"/>
              </a:spcBef>
              <a:spcAft>
                <a:spcPct val="0"/>
              </a:spcAft>
              <a:defRPr sz="1200">
                <a:solidFill>
                  <a:schemeClr val="tx1"/>
                </a:solidFill>
                <a:latin typeface="Arial" pitchFamily="34" charset="0"/>
                <a:cs typeface="Arial" pitchFamily="34" charset="0"/>
              </a:defRPr>
            </a:lvl9pPr>
          </a:lstStyle>
          <a:p>
            <a:pPr algn="ctr"/>
            <a:r>
              <a:rPr lang="en-AU" sz="1500" dirty="0">
                <a:solidFill>
                  <a:srgbClr val="CC4E00"/>
                </a:solidFill>
                <a:latin typeface="Calibri" pitchFamily="34" charset="0"/>
              </a:rPr>
              <a:t>Refer to ASX Release dated 24 October  2011 for details of </a:t>
            </a:r>
            <a:r>
              <a:rPr lang="en-AU" sz="1500" dirty="0" smtClean="0">
                <a:solidFill>
                  <a:srgbClr val="CC4E00"/>
                </a:solidFill>
                <a:latin typeface="Calibri" pitchFamily="34" charset="0"/>
              </a:rPr>
              <a:t>Mineral Resources</a:t>
            </a:r>
            <a:endParaRPr lang="en-AU" sz="1500" dirty="0">
              <a:solidFill>
                <a:srgbClr val="CC4E00"/>
              </a:solidFill>
              <a:latin typeface="Calibri" pitchFamily="34" charset="0"/>
            </a:endParaRPr>
          </a:p>
        </p:txBody>
      </p:sp>
      <p:graphicFrame>
        <p:nvGraphicFramePr>
          <p:cNvPr id="39595" name="Group 683"/>
          <p:cNvGraphicFramePr>
            <a:graphicFrameLocks noGrp="1"/>
          </p:cNvGraphicFramePr>
          <p:nvPr/>
        </p:nvGraphicFramePr>
        <p:xfrm>
          <a:off x="2041525" y="976313"/>
          <a:ext cx="8124825" cy="1474472"/>
        </p:xfrm>
        <a:graphic>
          <a:graphicData uri="http://schemas.openxmlformats.org/drawingml/2006/table">
            <a:tbl>
              <a:tblPr/>
              <a:tblGrid>
                <a:gridCol w="1354138"/>
                <a:gridCol w="1354137"/>
                <a:gridCol w="1354138"/>
                <a:gridCol w="1354137"/>
                <a:gridCol w="1354138"/>
                <a:gridCol w="1354137"/>
              </a:tblGrid>
              <a:tr h="163513">
                <a:tc rowSpan="2">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Type</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solidFill>
                  </a:tcPr>
                </a:tc>
                <a:tc gridSpan="5">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Inferred</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r>
              <a:tr h="195263">
                <a:tc vMerge="1">
                  <a:txBody>
                    <a:bodyPr/>
                    <a:lstStyle/>
                    <a:p>
                      <a:endParaRPr lang="en-AU"/>
                    </a:p>
                  </a:txBody>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Tonnes</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Cu%</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Au(ppm)</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Cu (tonnes)</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Au (oz)</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Oxide</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3,000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1.16</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0.11</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40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Transitional</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26,000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1.48</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0.17</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390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140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Fresh</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147,000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2.48</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0.29</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3,650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1,370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Total</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177,000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2.31</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0.27</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4,080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1,520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r>
            </a:tbl>
          </a:graphicData>
        </a:graphic>
      </p:graphicFrame>
      <p:graphicFrame>
        <p:nvGraphicFramePr>
          <p:cNvPr id="39596" name="Group 684"/>
          <p:cNvGraphicFramePr>
            <a:graphicFrameLocks noGrp="1"/>
          </p:cNvGraphicFramePr>
          <p:nvPr/>
        </p:nvGraphicFramePr>
        <p:xfrm>
          <a:off x="2041525" y="3719513"/>
          <a:ext cx="8124825" cy="1474472"/>
        </p:xfrm>
        <a:graphic>
          <a:graphicData uri="http://schemas.openxmlformats.org/drawingml/2006/table">
            <a:tbl>
              <a:tblPr/>
              <a:tblGrid>
                <a:gridCol w="1354138"/>
                <a:gridCol w="1354137"/>
                <a:gridCol w="1354138"/>
                <a:gridCol w="1354137"/>
                <a:gridCol w="1354138"/>
                <a:gridCol w="1354137"/>
              </a:tblGrid>
              <a:tr h="163513">
                <a:tc rowSpan="2">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Type</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solidFill>
                  </a:tcPr>
                </a:tc>
                <a:tc gridSpan="5">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Inferred</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solidFill>
                  </a:tcPr>
                </a:tc>
                <a:tc hMerge="1">
                  <a:txBody>
                    <a:bodyPr/>
                    <a:lstStyle/>
                    <a:p>
                      <a:endParaRPr lang="en-AU"/>
                    </a:p>
                  </a:txBody>
                  <a:tcPr/>
                </a:tc>
                <a:tc hMerge="1">
                  <a:txBody>
                    <a:bodyPr/>
                    <a:lstStyle/>
                    <a:p>
                      <a:endParaRPr lang="en-AU"/>
                    </a:p>
                  </a:txBody>
                  <a:tcPr/>
                </a:tc>
                <a:tc hMerge="1">
                  <a:txBody>
                    <a:bodyPr/>
                    <a:lstStyle/>
                    <a:p>
                      <a:endParaRPr lang="en-AU"/>
                    </a:p>
                  </a:txBody>
                  <a:tcPr/>
                </a:tc>
                <a:tc hMerge="1">
                  <a:txBody>
                    <a:bodyPr/>
                    <a:lstStyle/>
                    <a:p>
                      <a:endParaRPr lang="en-AU"/>
                    </a:p>
                  </a:txBody>
                  <a:tcPr/>
                </a:tc>
              </a:tr>
              <a:tr h="195263">
                <a:tc vMerge="1">
                  <a:txBody>
                    <a:bodyPr/>
                    <a:lstStyle/>
                    <a:p>
                      <a:endParaRPr lang="en-AU"/>
                    </a:p>
                  </a:txBody>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Tonnes</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Cu%</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Au(ppm)</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Cu (tonnes)</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tx1"/>
                          </a:solidFill>
                          <a:effectLst/>
                          <a:latin typeface="Calibri" pitchFamily="34" charset="0"/>
                        </a:rPr>
                        <a:t>Au (oz)</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69404">
                        <a:alpha val="50000"/>
                      </a:srgbClr>
                    </a:solid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Oxide</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7,000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1.05</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0.01</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80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Transitional</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27,000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0.97</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0.02</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260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20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Fresh</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395,000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0.89</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0.01</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3,520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0" i="0" u="none" strike="noStrike" cap="none" normalizeH="0" baseline="0" smtClean="0">
                          <a:ln>
                            <a:noFill/>
                          </a:ln>
                          <a:solidFill>
                            <a:srgbClr val="333333"/>
                          </a:solidFill>
                          <a:effectLst/>
                          <a:latin typeface="Calibri" pitchFamily="34" charset="0"/>
                        </a:rPr>
                        <a:t>180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DFC6">
                        <a:alpha val="50000"/>
                      </a:srgbClr>
                    </a:solidFill>
                  </a:tcPr>
                </a:tc>
              </a:tr>
              <a:tr h="261938">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Total</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430,000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0.90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0.01</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3,860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c>
                  <a:txBody>
                    <a:bodyPr/>
                    <a:lstStyle/>
                    <a:p>
                      <a:pPr marL="0" marR="0" lvl="0" indent="0" algn="ctr" defTabSz="1089025" rtl="0" eaLnBrk="0" fontAlgn="base" latinLnBrk="0" hangingPunct="0">
                        <a:lnSpc>
                          <a:spcPct val="100000"/>
                        </a:lnSpc>
                        <a:spcBef>
                          <a:spcPct val="20000"/>
                        </a:spcBef>
                        <a:spcAft>
                          <a:spcPct val="0"/>
                        </a:spcAft>
                        <a:buClr>
                          <a:srgbClr val="CC4E00"/>
                        </a:buClr>
                        <a:buSzPct val="70000"/>
                        <a:buFontTx/>
                        <a:buNone/>
                        <a:tabLst/>
                      </a:pPr>
                      <a:r>
                        <a:rPr kumimoji="0" lang="en-US" sz="1400" b="1" i="0" u="none" strike="noStrike" cap="none" normalizeH="0" baseline="0" smtClean="0">
                          <a:ln>
                            <a:noFill/>
                          </a:ln>
                          <a:solidFill>
                            <a:schemeClr val="bg1"/>
                          </a:solidFill>
                          <a:effectLst/>
                          <a:latin typeface="Calibri" pitchFamily="34" charset="0"/>
                        </a:rPr>
                        <a:t>200</a:t>
                      </a:r>
                    </a:p>
                  </a:txBody>
                  <a:tcPr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0000"/>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0"/>
          </p:nvPr>
        </p:nvSpPr>
        <p:spPr/>
        <p:txBody>
          <a:bodyPr/>
          <a:lstStyle/>
          <a:p>
            <a:pPr defTabSz="1089025">
              <a:defRPr/>
            </a:pPr>
            <a:fld id="{6F1546E5-8552-42C7-AE8F-C8E878CB165C}" type="slidenum">
              <a:rPr lang="en-US">
                <a:latin typeface="+mn-lt"/>
              </a:rPr>
              <a:pPr defTabSz="1089025">
                <a:defRPr/>
              </a:pPr>
              <a:t>3</a:t>
            </a:fld>
            <a:endParaRPr lang="en-US">
              <a:latin typeface="+mn-lt"/>
            </a:endParaRPr>
          </a:p>
        </p:txBody>
      </p:sp>
      <p:sp>
        <p:nvSpPr>
          <p:cNvPr id="17410" name="Rectangle 2"/>
          <p:cNvSpPr>
            <a:spLocks noGrp="1" noChangeArrowheads="1"/>
          </p:cNvSpPr>
          <p:nvPr>
            <p:ph type="title"/>
          </p:nvPr>
        </p:nvSpPr>
        <p:spPr/>
        <p:txBody>
          <a:bodyPr/>
          <a:lstStyle/>
          <a:p>
            <a:pPr eaLnBrk="1" hangingPunct="1"/>
            <a:r>
              <a:rPr lang="en-US" dirty="0" smtClean="0"/>
              <a:t>Corporate Summary</a:t>
            </a:r>
          </a:p>
        </p:txBody>
      </p:sp>
      <p:sp>
        <p:nvSpPr>
          <p:cNvPr id="17411" name="Rectangle 3"/>
          <p:cNvSpPr>
            <a:spLocks noGrp="1" noChangeArrowheads="1"/>
          </p:cNvSpPr>
          <p:nvPr>
            <p:ph type="body" idx="1"/>
          </p:nvPr>
        </p:nvSpPr>
        <p:spPr>
          <a:xfrm>
            <a:off x="222250" y="876300"/>
            <a:ext cx="11342688" cy="517525"/>
          </a:xfrm>
        </p:spPr>
        <p:txBody>
          <a:bodyPr/>
          <a:lstStyle/>
          <a:p>
            <a:pPr eaLnBrk="1" hangingPunct="1"/>
            <a:r>
              <a:rPr lang="en-US" dirty="0" smtClean="0"/>
              <a:t>A tight capital structure, leveraged to success</a:t>
            </a:r>
          </a:p>
        </p:txBody>
      </p:sp>
      <p:graphicFrame>
        <p:nvGraphicFramePr>
          <p:cNvPr id="4141" name="Group 45"/>
          <p:cNvGraphicFramePr>
            <a:graphicFrameLocks noGrp="1"/>
          </p:cNvGraphicFramePr>
          <p:nvPr>
            <p:extLst>
              <p:ext uri="{D42A27DB-BD31-4B8C-83A1-F6EECF244321}">
                <p14:modId xmlns:p14="http://schemas.microsoft.com/office/powerpoint/2010/main" xmlns="" val="3170171806"/>
              </p:ext>
            </p:extLst>
          </p:nvPr>
        </p:nvGraphicFramePr>
        <p:xfrm>
          <a:off x="546100" y="1346200"/>
          <a:ext cx="7386638" cy="3062478"/>
        </p:xfrm>
        <a:graphic>
          <a:graphicData uri="http://schemas.openxmlformats.org/drawingml/2006/table">
            <a:tbl>
              <a:tblPr/>
              <a:tblGrid>
                <a:gridCol w="4630738"/>
                <a:gridCol w="2755900"/>
              </a:tblGrid>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chemeClr val="bg1"/>
                          </a:solidFill>
                          <a:effectLst/>
                          <a:latin typeface="Calibri" pitchFamily="34" charset="0"/>
                        </a:rPr>
                        <a:t>Ordinary Shares</a:t>
                      </a:r>
                    </a:p>
                  </a:txBody>
                  <a:tcPr marL="137160" marR="137160" marT="54864" marB="54864" anchor="ctr" horzOverflow="overflow">
                    <a:lnL>
                      <a:noFill/>
                    </a:lnL>
                    <a:lnR>
                      <a:noFill/>
                    </a:lnR>
                    <a:lnT>
                      <a:noFill/>
                    </a:lnT>
                    <a:lnB>
                      <a:noFill/>
                    </a:lnB>
                    <a:lnTlToBr>
                      <a:noFill/>
                    </a:lnTlToBr>
                    <a:lnBlToTr>
                      <a:noFill/>
                    </a:lnBlToTr>
                    <a:solidFill>
                      <a:srgbClr val="CC4E00"/>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chemeClr val="bg1"/>
                          </a:solidFill>
                          <a:effectLst/>
                          <a:latin typeface="Calibri" pitchFamily="34" charset="0"/>
                        </a:rPr>
                        <a:t>150.7M</a:t>
                      </a:r>
                    </a:p>
                  </a:txBody>
                  <a:tcPr marL="137160" marR="137160" marT="54864" marB="54864" anchor="ctr" horzOverflow="overflow">
                    <a:lnL>
                      <a:noFill/>
                    </a:lnL>
                    <a:lnR>
                      <a:noFill/>
                    </a:lnR>
                    <a:lnT>
                      <a:noFill/>
                    </a:lnT>
                    <a:lnB>
                      <a:noFill/>
                    </a:lnB>
                    <a:lnTlToBr>
                      <a:noFill/>
                    </a:lnTlToBr>
                    <a:lnBlToTr>
                      <a:noFill/>
                    </a:lnBlToTr>
                    <a:solidFill>
                      <a:srgbClr val="CC4E00"/>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Unlisted Options @ 15c - 55c</a:t>
                      </a:r>
                    </a:p>
                  </a:txBody>
                  <a:tcPr marL="137160" marR="137160" marT="54864" marB="54864" anchor="ct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28.8M</a:t>
                      </a:r>
                    </a:p>
                  </a:txBody>
                  <a:tcPr marL="137160" marR="137160" marT="54864" marB="54864" anchor="ctr" horzOverflow="overflow">
                    <a:lnL>
                      <a:noFill/>
                    </a:lnL>
                    <a:lnR>
                      <a:noFill/>
                    </a:lnR>
                    <a:lnT>
                      <a:noFill/>
                    </a:lnT>
                    <a:lnB>
                      <a:noFill/>
                    </a:lnB>
                    <a:lnTlToBr>
                      <a:noFill/>
                    </a:lnTlToBr>
                    <a:lnBlToTr>
                      <a:noFill/>
                    </a:lnBlToTr>
                    <a:no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Share Price @ 31 October 2012</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7.5c</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chemeClr val="bg1"/>
                          </a:solidFill>
                          <a:effectLst/>
                          <a:latin typeface="Calibri" pitchFamily="34" charset="0"/>
                        </a:rPr>
                        <a:t>Market </a:t>
                      </a:r>
                      <a:r>
                        <a:rPr kumimoji="0" lang="en-US" sz="1600" b="0" i="0" u="none" strike="noStrike" cap="none" normalizeH="0" baseline="0" dirty="0" err="1" smtClean="0">
                          <a:ln>
                            <a:noFill/>
                          </a:ln>
                          <a:solidFill>
                            <a:schemeClr val="bg1"/>
                          </a:solidFill>
                          <a:effectLst/>
                          <a:latin typeface="Calibri" pitchFamily="34" charset="0"/>
                        </a:rPr>
                        <a:t>Capitalisation</a:t>
                      </a:r>
                      <a:endParaRPr kumimoji="0" lang="en-US" sz="1600" b="0" i="0" u="none" strike="noStrike" cap="none" normalizeH="0" baseline="0" dirty="0" smtClean="0">
                        <a:ln>
                          <a:noFill/>
                        </a:ln>
                        <a:solidFill>
                          <a:schemeClr val="bg1"/>
                        </a:solidFill>
                        <a:effectLst/>
                        <a:latin typeface="Calibri" pitchFamily="34" charset="0"/>
                      </a:endParaRPr>
                    </a:p>
                  </a:txBody>
                  <a:tcPr marL="137160" marR="137160" marT="54864" marB="54864" anchor="ctr" horzOverflow="overflow">
                    <a:lnL>
                      <a:noFill/>
                    </a:lnL>
                    <a:lnR>
                      <a:noFill/>
                    </a:lnR>
                    <a:lnT>
                      <a:noFill/>
                    </a:lnT>
                    <a:lnB>
                      <a:noFill/>
                    </a:lnB>
                    <a:lnTlToBr>
                      <a:noFill/>
                    </a:lnTlToBr>
                    <a:lnBlToTr>
                      <a:noFill/>
                    </a:lnBlToTr>
                    <a:solidFill>
                      <a:schemeClr val="bg2"/>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chemeClr val="bg1"/>
                          </a:solidFill>
                          <a:effectLst/>
                          <a:latin typeface="Calibri" pitchFamily="34" charset="0"/>
                        </a:rPr>
                        <a:t>$11.3M</a:t>
                      </a:r>
                    </a:p>
                  </a:txBody>
                  <a:tcPr marL="137160" marR="137160" marT="54864" marB="54864" anchor="ctr" horzOverflow="overflow">
                    <a:lnL>
                      <a:noFill/>
                    </a:lnL>
                    <a:lnR>
                      <a:noFill/>
                    </a:lnR>
                    <a:lnT>
                      <a:noFill/>
                    </a:lnT>
                    <a:lnB>
                      <a:noFill/>
                    </a:lnB>
                    <a:lnTlToBr>
                      <a:noFill/>
                    </a:lnTlToBr>
                    <a:lnBlToTr>
                      <a:noFill/>
                    </a:lnBlToTr>
                    <a:solidFill>
                      <a:schemeClr val="bg2"/>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Cash at 31 October 2012</a:t>
                      </a:r>
                    </a:p>
                  </a:txBody>
                  <a:tcPr marL="137160" marR="137160" marT="54864" marB="54864" anchor="ct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$2.2M</a:t>
                      </a:r>
                      <a:endParaRPr kumimoji="0" lang="en-US" sz="1600" b="0" i="0" u="none" strike="noStrike" cap="none" normalizeH="0" baseline="0" dirty="0" smtClean="0">
                        <a:ln>
                          <a:noFill/>
                        </a:ln>
                        <a:solidFill>
                          <a:srgbClr val="333333"/>
                        </a:solidFill>
                        <a:effectLst/>
                        <a:latin typeface="Calibri" pitchFamily="34" charset="0"/>
                      </a:endParaRPr>
                    </a:p>
                  </a:txBody>
                  <a:tcPr marL="137160" marR="137160" marT="54864" marB="54864" anchor="ctr" horzOverflow="overflow">
                    <a:lnL>
                      <a:noFill/>
                    </a:lnL>
                    <a:lnR>
                      <a:noFill/>
                    </a:lnR>
                    <a:lnT>
                      <a:noFill/>
                    </a:lnT>
                    <a:lnB>
                      <a:noFill/>
                    </a:lnB>
                    <a:lnTlToBr>
                      <a:noFill/>
                    </a:lnTlToBr>
                    <a:lnBlToTr>
                      <a:noFill/>
                    </a:lnBlToTr>
                    <a:no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chemeClr val="bg1"/>
                          </a:solidFill>
                          <a:effectLst/>
                          <a:latin typeface="Calibri" pitchFamily="34" charset="0"/>
                        </a:rPr>
                        <a:t>Top 20  shareholders</a:t>
                      </a:r>
                    </a:p>
                  </a:txBody>
                  <a:tcPr marL="137160" marR="137160" marT="54864" marB="54864" anchor="ctr" horzOverflow="overflow">
                    <a:lnL>
                      <a:noFill/>
                    </a:lnL>
                    <a:lnR>
                      <a:noFill/>
                    </a:lnR>
                    <a:lnT>
                      <a:noFill/>
                    </a:lnT>
                    <a:lnB>
                      <a:noFill/>
                    </a:lnB>
                    <a:lnTlToBr>
                      <a:noFill/>
                    </a:lnTlToBr>
                    <a:lnBlToTr>
                      <a:noFill/>
                    </a:lnBlToTr>
                    <a:solidFill>
                      <a:srgbClr val="333333"/>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smtClean="0">
                          <a:ln>
                            <a:noFill/>
                          </a:ln>
                          <a:solidFill>
                            <a:schemeClr val="bg1"/>
                          </a:solidFill>
                          <a:effectLst/>
                          <a:latin typeface="Calibri" pitchFamily="34" charset="0"/>
                        </a:rPr>
                        <a:t>59%</a:t>
                      </a:r>
                    </a:p>
                  </a:txBody>
                  <a:tcPr marL="137160" marR="137160" marT="54864" marB="54864" anchor="ctr" horzOverflow="overflow">
                    <a:lnL>
                      <a:noFill/>
                    </a:lnL>
                    <a:lnR>
                      <a:noFill/>
                    </a:lnR>
                    <a:lnT>
                      <a:noFill/>
                    </a:lnT>
                    <a:lnB>
                      <a:noFill/>
                    </a:lnB>
                    <a:lnTlToBr>
                      <a:noFill/>
                    </a:lnTlToBr>
                    <a:lnBlToTr>
                      <a:noFill/>
                    </a:lnBlToTr>
                    <a:solidFill>
                      <a:srgbClr val="333333"/>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defRPr/>
                      </a:pPr>
                      <a:r>
                        <a:rPr kumimoji="0" lang="en-US" sz="1600" b="0" i="0" u="none" strike="noStrike" cap="none" normalizeH="0" baseline="0" dirty="0" smtClean="0">
                          <a:ln>
                            <a:noFill/>
                          </a:ln>
                          <a:solidFill>
                            <a:srgbClr val="333333"/>
                          </a:solidFill>
                          <a:effectLst/>
                          <a:latin typeface="Calibri" pitchFamily="34" charset="0"/>
                        </a:rPr>
                        <a:t>Korea Zinc</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9.0%</a:t>
                      </a:r>
                      <a:endParaRPr kumimoji="0" lang="en-US" sz="1600" b="0" i="0" u="none" strike="noStrike" cap="none" normalizeH="0" baseline="0" dirty="0" smtClean="0">
                        <a:ln>
                          <a:noFill/>
                        </a:ln>
                        <a:solidFill>
                          <a:srgbClr val="333333"/>
                        </a:solidFill>
                        <a:effectLst/>
                        <a:latin typeface="Calibri" pitchFamily="34" charset="0"/>
                      </a:endParaRP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defRPr/>
                      </a:pPr>
                      <a:r>
                        <a:rPr kumimoji="0" lang="en-US" sz="1600" b="0" i="0" u="none" strike="noStrike" cap="none" normalizeH="0" baseline="0" dirty="0" smtClean="0">
                          <a:ln>
                            <a:noFill/>
                          </a:ln>
                          <a:solidFill>
                            <a:srgbClr val="333333"/>
                          </a:solidFill>
                          <a:effectLst/>
                          <a:latin typeface="Calibri" pitchFamily="34" charset="0"/>
                        </a:rPr>
                        <a:t>Directors and Management</a:t>
                      </a:r>
                    </a:p>
                  </a:txBody>
                  <a:tcPr marL="137160" marR="137160" marT="54864" marB="54864" anchor="ctr" horzOverflow="overflow">
                    <a:lnL>
                      <a:noFill/>
                    </a:lnL>
                    <a:lnR>
                      <a:noFill/>
                    </a:lnR>
                    <a:lnT>
                      <a:noFill/>
                    </a:lnT>
                    <a:lnB>
                      <a:noFill/>
                    </a:lnB>
                    <a:lnTlToBr>
                      <a:noFill/>
                    </a:lnTlToBr>
                    <a:lnBlToTr>
                      <a:noFill/>
                    </a:lnBlToTr>
                    <a:no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8.4%</a:t>
                      </a:r>
                      <a:endParaRPr kumimoji="0" lang="en-US" sz="1600" b="0" i="0" u="none" strike="noStrike" cap="none" normalizeH="0" baseline="0" dirty="0" smtClean="0">
                        <a:ln>
                          <a:noFill/>
                        </a:ln>
                        <a:solidFill>
                          <a:srgbClr val="333333"/>
                        </a:solidFill>
                        <a:effectLst/>
                        <a:latin typeface="Calibri" pitchFamily="34" charset="0"/>
                      </a:endParaRPr>
                    </a:p>
                  </a:txBody>
                  <a:tcPr marL="137160" marR="137160" marT="54864" marB="54864" anchor="ctr" horzOverflow="overflow">
                    <a:lnL>
                      <a:noFill/>
                    </a:lnL>
                    <a:lnR>
                      <a:noFill/>
                    </a:lnR>
                    <a:lnT>
                      <a:noFill/>
                    </a:lnT>
                    <a:lnB>
                      <a:noFill/>
                    </a:lnB>
                    <a:lnTlToBr>
                      <a:noFill/>
                    </a:lnTlToBr>
                    <a:lnBlToTr>
                      <a:noFill/>
                    </a:lnBlToTr>
                    <a:no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Cerro Resources NL</a:t>
                      </a:r>
                    </a:p>
                  </a:txBody>
                  <a:tcPr marL="137160" marR="137160" marT="54864" marB="54864" anchor="ctr" horzOverflow="overflow">
                    <a:lnL>
                      <a:noFill/>
                    </a:lnL>
                    <a:lnR>
                      <a:noFill/>
                    </a:lnR>
                    <a:lnT>
                      <a:noFill/>
                    </a:lnT>
                    <a:lnB cap="flat">
                      <a:noFill/>
                    </a:lnB>
                    <a:lnTlToBr>
                      <a:noFill/>
                    </a:lnTlToBr>
                    <a:lnBlToTr>
                      <a:noFill/>
                    </a:lnBlToTr>
                    <a:solidFill>
                      <a:srgbClr val="F0DFC6">
                        <a:alpha val="50195"/>
                      </a:srgbClr>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8.3%</a:t>
                      </a:r>
                    </a:p>
                  </a:txBody>
                  <a:tcPr marL="137160" marR="137160" marT="54864" marB="54864" anchor="ctr" horzOverflow="overflow">
                    <a:lnL>
                      <a:noFill/>
                    </a:lnL>
                    <a:lnR>
                      <a:noFill/>
                    </a:lnR>
                    <a:lnT>
                      <a:noFill/>
                    </a:lnT>
                    <a:lnB cap="flat">
                      <a:noFill/>
                    </a:lnB>
                    <a:lnTlToBr>
                      <a:noFill/>
                    </a:lnTlToBr>
                    <a:lnBlToTr>
                      <a:noFill/>
                    </a:lnBlToTr>
                    <a:solidFill>
                      <a:srgbClr val="F0DFC6">
                        <a:alpha val="50195"/>
                      </a:srgbClr>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National Health Recovery Agents</a:t>
                      </a:r>
                    </a:p>
                  </a:txBody>
                  <a:tcPr marL="137160" marR="137160" marT="54864" marB="54864" anchor="ctr" horzOverflow="overflow">
                    <a:lnL>
                      <a:noFill/>
                    </a:lnL>
                    <a:lnR>
                      <a:noFill/>
                    </a:lnR>
                    <a:lnT>
                      <a:noFill/>
                    </a:lnT>
                    <a:lnB cap="flat">
                      <a:noFill/>
                    </a:lnB>
                    <a:lnTlToBr>
                      <a:noFill/>
                    </a:lnTlToBr>
                    <a:lnBlToTr>
                      <a:noFill/>
                    </a:lnBlToTr>
                    <a:solidFill>
                      <a:schemeClr val="bg1">
                        <a:alpha val="50195"/>
                      </a:schemeClr>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6.5%</a:t>
                      </a:r>
                    </a:p>
                  </a:txBody>
                  <a:tcPr marL="137160" marR="137160" marT="54864" marB="54864" anchor="ctr" horzOverflow="overflow">
                    <a:lnL>
                      <a:noFill/>
                    </a:lnL>
                    <a:lnR>
                      <a:noFill/>
                    </a:lnR>
                    <a:lnT>
                      <a:noFill/>
                    </a:lnT>
                    <a:lnB cap="flat">
                      <a:noFill/>
                    </a:lnB>
                    <a:lnTlToBr>
                      <a:noFill/>
                    </a:lnTlToBr>
                    <a:lnBlToTr>
                      <a:noFill/>
                    </a:lnBlToTr>
                    <a:solidFill>
                      <a:schemeClr val="bg1">
                        <a:alpha val="50195"/>
                      </a:schemeClr>
                    </a:solidFill>
                  </a:tcPr>
                </a:tc>
              </a:tr>
            </a:tbl>
          </a:graphicData>
        </a:graphic>
      </p:graphicFrame>
      <p:sp>
        <p:nvSpPr>
          <p:cNvPr id="17431" name="Rectangle 55"/>
          <p:cNvSpPr>
            <a:spLocks noChangeArrowheads="1"/>
          </p:cNvSpPr>
          <p:nvPr/>
        </p:nvSpPr>
        <p:spPr bwMode="auto">
          <a:xfrm>
            <a:off x="220663" y="4349693"/>
            <a:ext cx="11342687"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8837" tIns="54420" rIns="108837" bIns="54420"/>
          <a:lstStyle/>
          <a:p>
            <a:pPr marL="317500" indent="-317500" defTabSz="1089025">
              <a:spcBef>
                <a:spcPct val="20000"/>
              </a:spcBef>
              <a:buClr>
                <a:srgbClr val="CC4E00"/>
              </a:buClr>
              <a:buSzPct val="70000"/>
              <a:buFontTx/>
              <a:buChar char="•"/>
            </a:pPr>
            <a:r>
              <a:rPr lang="en-US" sz="2200" dirty="0">
                <a:solidFill>
                  <a:srgbClr val="333333"/>
                </a:solidFill>
                <a:latin typeface="Calibri" pitchFamily="34" charset="0"/>
              </a:rPr>
              <a:t>An experienced and focused team</a:t>
            </a:r>
          </a:p>
        </p:txBody>
      </p:sp>
      <p:graphicFrame>
        <p:nvGraphicFramePr>
          <p:cNvPr id="4143" name="Group 47"/>
          <p:cNvGraphicFramePr>
            <a:graphicFrameLocks noGrp="1"/>
          </p:cNvGraphicFramePr>
          <p:nvPr>
            <p:extLst>
              <p:ext uri="{D42A27DB-BD31-4B8C-83A1-F6EECF244321}">
                <p14:modId xmlns:p14="http://schemas.microsoft.com/office/powerpoint/2010/main" xmlns="" val="3647669538"/>
              </p:ext>
            </p:extLst>
          </p:nvPr>
        </p:nvGraphicFramePr>
        <p:xfrm>
          <a:off x="544513" y="4735513"/>
          <a:ext cx="7386637" cy="1828800"/>
        </p:xfrm>
        <a:graphic>
          <a:graphicData uri="http://schemas.openxmlformats.org/drawingml/2006/table">
            <a:tbl>
              <a:tblPr/>
              <a:tblGrid>
                <a:gridCol w="3560762"/>
                <a:gridCol w="3825875"/>
              </a:tblGrid>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1" i="0" u="none" strike="noStrike" cap="none" normalizeH="0" baseline="0" dirty="0" smtClean="0">
                          <a:ln>
                            <a:noFill/>
                          </a:ln>
                          <a:solidFill>
                            <a:schemeClr val="bg1"/>
                          </a:solidFill>
                          <a:effectLst/>
                          <a:latin typeface="Calibri" pitchFamily="34" charset="0"/>
                        </a:rPr>
                        <a:t>Board of Directors</a:t>
                      </a:r>
                    </a:p>
                  </a:txBody>
                  <a:tcPr marL="137160" marR="137160" marT="54864" marB="54864" anchor="ctr" horzOverflow="overflow">
                    <a:lnL>
                      <a:noFill/>
                    </a:lnL>
                    <a:lnR>
                      <a:noFill/>
                    </a:lnR>
                    <a:lnT>
                      <a:noFill/>
                    </a:lnT>
                    <a:lnB>
                      <a:noFill/>
                    </a:lnB>
                    <a:lnTlToBr>
                      <a:noFill/>
                    </a:lnTlToBr>
                    <a:lnBlToTr>
                      <a:noFill/>
                    </a:lnBlToTr>
                    <a:solidFill>
                      <a:srgbClr val="CC4E00"/>
                    </a:solidFill>
                  </a:tcPr>
                </a:tc>
                <a:tc>
                  <a:txBody>
                    <a:bodyPr/>
                    <a:lstStyle/>
                    <a:p>
                      <a:pPr marL="0" marR="0" lvl="0" indent="0" algn="r" defTabSz="914400" rtl="0" eaLnBrk="0" fontAlgn="base" latinLnBrk="0" hangingPunct="0">
                        <a:lnSpc>
                          <a:spcPct val="80000"/>
                        </a:lnSpc>
                        <a:spcBef>
                          <a:spcPct val="0"/>
                        </a:spcBef>
                        <a:spcAft>
                          <a:spcPct val="0"/>
                        </a:spcAft>
                        <a:buClr>
                          <a:srgbClr val="CC3300"/>
                        </a:buClr>
                        <a:buSzPct val="70000"/>
                        <a:buFontTx/>
                        <a:buNone/>
                        <a:tabLst/>
                      </a:pPr>
                      <a:endParaRPr kumimoji="0" lang="en-US" sz="1600" b="0" i="0" u="none" strike="noStrike" cap="none" normalizeH="0" baseline="0" smtClean="0">
                        <a:ln>
                          <a:noFill/>
                        </a:ln>
                        <a:solidFill>
                          <a:schemeClr val="bg1"/>
                        </a:solidFill>
                        <a:effectLst/>
                        <a:latin typeface="Calibri" pitchFamily="34" charset="0"/>
                      </a:endParaRPr>
                    </a:p>
                  </a:txBody>
                  <a:tcPr marL="137160" marR="137160" marT="54864" marB="54864" anchor="ctr" horzOverflow="overflow">
                    <a:lnL>
                      <a:noFill/>
                    </a:lnL>
                    <a:lnR>
                      <a:noFill/>
                    </a:lnR>
                    <a:lnT>
                      <a:noFill/>
                    </a:lnT>
                    <a:lnB>
                      <a:noFill/>
                    </a:lnB>
                    <a:lnTlToBr>
                      <a:noFill/>
                    </a:lnTlToBr>
                    <a:lnBlToTr>
                      <a:noFill/>
                    </a:lnBlToTr>
                    <a:solidFill>
                      <a:srgbClr val="CC4E00"/>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smtClean="0">
                          <a:ln>
                            <a:noFill/>
                          </a:ln>
                          <a:solidFill>
                            <a:srgbClr val="333333"/>
                          </a:solidFill>
                          <a:effectLst/>
                          <a:latin typeface="Calibri" pitchFamily="34" charset="0"/>
                        </a:rPr>
                        <a:t>Peter Langworthy - Chairman</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1" u="none" strike="noStrike" cap="none" normalizeH="0" baseline="0" smtClean="0">
                          <a:ln>
                            <a:noFill/>
                          </a:ln>
                          <a:solidFill>
                            <a:srgbClr val="CC4E00"/>
                          </a:solidFill>
                          <a:effectLst/>
                          <a:latin typeface="Calibri" pitchFamily="34" charset="0"/>
                        </a:rPr>
                        <a:t>Ex-Jubilee, WMC</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Andrew Munckton – Managing Director</a:t>
                      </a:r>
                    </a:p>
                  </a:txBody>
                  <a:tcPr marL="137160" marR="137160" marT="54864" marB="54864"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1" u="none" strike="noStrike" cap="none" normalizeH="0" baseline="0" dirty="0" smtClean="0">
                          <a:ln>
                            <a:noFill/>
                          </a:ln>
                          <a:solidFill>
                            <a:srgbClr val="CC4E00"/>
                          </a:solidFill>
                          <a:effectLst/>
                          <a:latin typeface="Calibri" pitchFamily="34" charset="0"/>
                        </a:rPr>
                        <a:t>Ex-Avalon Minerals, </a:t>
                      </a:r>
                      <a:r>
                        <a:rPr kumimoji="0" lang="en-US" sz="1600" b="0" i="1" u="none" strike="noStrike" cap="none" normalizeH="0" baseline="0" dirty="0" err="1" smtClean="0">
                          <a:ln>
                            <a:noFill/>
                          </a:ln>
                          <a:solidFill>
                            <a:srgbClr val="CC4E00"/>
                          </a:solidFill>
                          <a:effectLst/>
                          <a:latin typeface="Calibri" pitchFamily="34" charset="0"/>
                        </a:rPr>
                        <a:t>Gindalbie</a:t>
                      </a:r>
                      <a:r>
                        <a:rPr kumimoji="0" lang="en-US" sz="1600" b="0" i="1" u="none" strike="noStrike" cap="none" normalizeH="0" baseline="0" dirty="0" smtClean="0">
                          <a:ln>
                            <a:noFill/>
                          </a:ln>
                          <a:solidFill>
                            <a:srgbClr val="CC4E00"/>
                          </a:solidFill>
                          <a:effectLst/>
                          <a:latin typeface="Calibri" pitchFamily="34" charset="0"/>
                        </a:rPr>
                        <a:t> Metals</a:t>
                      </a:r>
                    </a:p>
                  </a:txBody>
                  <a:tcPr marL="137160" marR="137160" marT="54864" marB="54864" anchor="ctr" horzOverflow="overflow">
                    <a:lnL>
                      <a:noFill/>
                    </a:lnL>
                    <a:lnR>
                      <a:noFill/>
                    </a:lnR>
                    <a:lnT>
                      <a:noFill/>
                    </a:lnT>
                    <a:lnB>
                      <a:noFill/>
                    </a:lnB>
                    <a:lnTlToBr>
                      <a:noFill/>
                    </a:lnTlToBr>
                    <a:lnBlToTr>
                      <a:noFill/>
                    </a:lnBlToTr>
                    <a:no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smtClean="0">
                          <a:ln>
                            <a:noFill/>
                          </a:ln>
                          <a:solidFill>
                            <a:srgbClr val="333333"/>
                          </a:solidFill>
                          <a:effectLst/>
                          <a:latin typeface="Calibri" pitchFamily="34" charset="0"/>
                        </a:rPr>
                        <a:t>David Morgan – Operations Director</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1" u="none" strike="noStrike" cap="none" normalizeH="0" baseline="0" dirty="0" smtClean="0">
                          <a:ln>
                            <a:noFill/>
                          </a:ln>
                          <a:solidFill>
                            <a:srgbClr val="CC4E00"/>
                          </a:solidFill>
                          <a:effectLst/>
                          <a:latin typeface="Calibri" pitchFamily="34" charset="0"/>
                        </a:rPr>
                        <a:t>Ex-Sundance Resources, </a:t>
                      </a:r>
                      <a:r>
                        <a:rPr kumimoji="0" lang="en-US" sz="1600" b="0" i="1" u="none" strike="noStrike" cap="none" normalizeH="0" baseline="0" dirty="0" err="1" smtClean="0">
                          <a:ln>
                            <a:noFill/>
                          </a:ln>
                          <a:solidFill>
                            <a:srgbClr val="CC4E00"/>
                          </a:solidFill>
                          <a:effectLst/>
                          <a:latin typeface="Calibri" pitchFamily="34" charset="0"/>
                        </a:rPr>
                        <a:t>Equigold</a:t>
                      </a:r>
                      <a:r>
                        <a:rPr kumimoji="0" lang="en-US" sz="1600" b="0" i="1" u="none" strike="noStrike" cap="none" normalizeH="0" baseline="0" dirty="0" smtClean="0">
                          <a:ln>
                            <a:noFill/>
                          </a:ln>
                          <a:solidFill>
                            <a:srgbClr val="CC4E00"/>
                          </a:solidFill>
                          <a:effectLst/>
                          <a:latin typeface="Calibri" pitchFamily="34" charset="0"/>
                        </a:rPr>
                        <a:t> NL</a:t>
                      </a:r>
                    </a:p>
                  </a:txBody>
                  <a:tcPr marL="137160" marR="137160" marT="54864" marB="54864" anchor="ctr" horzOverflow="overflow">
                    <a:lnL>
                      <a:noFill/>
                    </a:lnL>
                    <a:lnR>
                      <a:noFill/>
                    </a:lnR>
                    <a:lnT>
                      <a:noFill/>
                    </a:lnT>
                    <a:lnB>
                      <a:noFill/>
                    </a:lnB>
                    <a:lnTlToBr>
                      <a:noFill/>
                    </a:lnTlToBr>
                    <a:lnBlToTr>
                      <a:noFill/>
                    </a:lnBlToTr>
                    <a:solidFill>
                      <a:srgbClr val="F0DFC6">
                        <a:alpha val="50195"/>
                      </a:srgbClr>
                    </a:solid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smtClean="0">
                          <a:ln>
                            <a:noFill/>
                          </a:ln>
                          <a:solidFill>
                            <a:srgbClr val="333333"/>
                          </a:solidFill>
                          <a:effectLst/>
                          <a:latin typeface="Calibri" pitchFamily="34" charset="0"/>
                        </a:rPr>
                        <a:t>Jan Hope – Non-Executive Director</a:t>
                      </a:r>
                    </a:p>
                  </a:txBody>
                  <a:tcPr marL="137160" marR="137160" marT="54864" marB="54864"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1" u="none" strike="noStrike" cap="none" normalizeH="0" baseline="0" smtClean="0">
                          <a:ln>
                            <a:noFill/>
                          </a:ln>
                          <a:solidFill>
                            <a:srgbClr val="CC4E00"/>
                          </a:solidFill>
                          <a:effectLst/>
                          <a:latin typeface="Calibri" pitchFamily="34" charset="0"/>
                        </a:rPr>
                        <a:t>Ex-Ampella Mining, Investor Relations </a:t>
                      </a:r>
                    </a:p>
                  </a:txBody>
                  <a:tcPr marL="137160" marR="137160" marT="54864" marB="54864" anchor="ctr" horzOverflow="overflow">
                    <a:lnL>
                      <a:noFill/>
                    </a:lnL>
                    <a:lnR>
                      <a:noFill/>
                    </a:lnR>
                    <a:lnT>
                      <a:noFill/>
                    </a:lnT>
                    <a:lnB>
                      <a:noFill/>
                    </a:lnB>
                    <a:lnTlToBr>
                      <a:noFill/>
                    </a:lnTlToBr>
                    <a:lnBlToTr>
                      <a:noFill/>
                    </a:lnBlToTr>
                    <a:noFill/>
                  </a:tcPr>
                </a:tc>
              </a:tr>
              <a:tr h="287338">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0" u="none" strike="noStrike" cap="none" normalizeH="0" baseline="0" dirty="0" smtClean="0">
                          <a:ln>
                            <a:noFill/>
                          </a:ln>
                          <a:solidFill>
                            <a:srgbClr val="333333"/>
                          </a:solidFill>
                          <a:effectLst/>
                          <a:latin typeface="Calibri" pitchFamily="34" charset="0"/>
                        </a:rPr>
                        <a:t>KD Park – Non-Executive Director</a:t>
                      </a:r>
                    </a:p>
                  </a:txBody>
                  <a:tcPr marL="137160" marR="137160" marT="54864" marB="54864" anchor="ctr" horzOverflow="overflow">
                    <a:lnL>
                      <a:noFill/>
                    </a:lnL>
                    <a:lnR>
                      <a:noFill/>
                    </a:lnR>
                    <a:lnT>
                      <a:noFill/>
                    </a:lnT>
                    <a:lnB cap="flat">
                      <a:noFill/>
                    </a:lnB>
                    <a:lnTlToBr>
                      <a:noFill/>
                    </a:lnTlToBr>
                    <a:lnBlToTr>
                      <a:noFill/>
                    </a:lnBlToTr>
                    <a:solidFill>
                      <a:srgbClr val="FFFF00">
                        <a:alpha val="50195"/>
                      </a:srgbClr>
                    </a:solidFill>
                  </a:tcPr>
                </a:tc>
                <a:tc>
                  <a:txBody>
                    <a:bodyPr/>
                    <a:lstStyle/>
                    <a:p>
                      <a:pPr marL="0" marR="0" lvl="0" indent="0" algn="l" defTabSz="914400" rtl="0" eaLnBrk="0" fontAlgn="base" latinLnBrk="0" hangingPunct="0">
                        <a:lnSpc>
                          <a:spcPct val="80000"/>
                        </a:lnSpc>
                        <a:spcBef>
                          <a:spcPct val="0"/>
                        </a:spcBef>
                        <a:spcAft>
                          <a:spcPct val="0"/>
                        </a:spcAft>
                        <a:buClr>
                          <a:srgbClr val="CC3300"/>
                        </a:buClr>
                        <a:buSzPct val="70000"/>
                        <a:buFontTx/>
                        <a:buNone/>
                        <a:tabLst/>
                      </a:pPr>
                      <a:r>
                        <a:rPr kumimoji="0" lang="en-US" sz="1600" b="0" i="1" u="none" strike="noStrike" cap="none" normalizeH="0" baseline="0" dirty="0" smtClean="0">
                          <a:ln>
                            <a:noFill/>
                          </a:ln>
                          <a:solidFill>
                            <a:srgbClr val="CC4E00"/>
                          </a:solidFill>
                          <a:effectLst/>
                          <a:latin typeface="Calibri" pitchFamily="34" charset="0"/>
                        </a:rPr>
                        <a:t>Representative of Korea Zinc</a:t>
                      </a:r>
                    </a:p>
                  </a:txBody>
                  <a:tcPr marL="137160" marR="137160" marT="54864" marB="54864" anchor="ctr" horzOverflow="overflow">
                    <a:lnL>
                      <a:noFill/>
                    </a:lnL>
                    <a:lnR>
                      <a:noFill/>
                    </a:lnR>
                    <a:lnT>
                      <a:noFill/>
                    </a:lnT>
                    <a:lnB cap="flat">
                      <a:noFill/>
                    </a:lnB>
                    <a:lnTlToBr>
                      <a:noFill/>
                    </a:lnTlToBr>
                    <a:lnBlToTr>
                      <a:noFill/>
                    </a:lnBlToTr>
                    <a:solidFill>
                      <a:srgbClr val="F0DFC6">
                        <a:alpha val="50195"/>
                      </a:srgbClr>
                    </a:solidFill>
                  </a:tcPr>
                </a:tc>
              </a:tr>
            </a:tbl>
          </a:graphicData>
        </a:graphic>
      </p:graphicFrame>
      <p:pic>
        <p:nvPicPr>
          <p:cNvPr id="17445" name="Picture 50"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43900" y="1285875"/>
            <a:ext cx="3535363" cy="512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pPr defTabSz="1089025">
              <a:defRPr/>
            </a:pPr>
            <a:fld id="{22078000-A5B4-40EA-B5EF-E999DA00E6D1}" type="slidenum">
              <a:rPr lang="en-US">
                <a:latin typeface="+mn-lt"/>
              </a:rPr>
              <a:pPr defTabSz="1089025">
                <a:defRPr/>
              </a:pPr>
              <a:t>4</a:t>
            </a:fld>
            <a:endParaRPr lang="en-US">
              <a:latin typeface="+mn-lt"/>
            </a:endParaRPr>
          </a:p>
        </p:txBody>
      </p:sp>
      <p:sp>
        <p:nvSpPr>
          <p:cNvPr id="18434" name="Rectangle 2"/>
          <p:cNvSpPr>
            <a:spLocks noGrp="1" noChangeArrowheads="1"/>
          </p:cNvSpPr>
          <p:nvPr>
            <p:ph type="title"/>
          </p:nvPr>
        </p:nvSpPr>
        <p:spPr/>
        <p:txBody>
          <a:bodyPr/>
          <a:lstStyle/>
          <a:p>
            <a:pPr eaLnBrk="1" hangingPunct="1"/>
            <a:r>
              <a:rPr lang="en-US" sz="3000" smtClean="0"/>
              <a:t>Syndicated Metals – A New Chapter Opens</a:t>
            </a:r>
          </a:p>
        </p:txBody>
      </p:sp>
      <p:sp>
        <p:nvSpPr>
          <p:cNvPr id="340995" name="Rectangle 3"/>
          <p:cNvSpPr>
            <a:spLocks noGrp="1" noChangeArrowheads="1"/>
          </p:cNvSpPr>
          <p:nvPr>
            <p:ph type="body" idx="1"/>
          </p:nvPr>
        </p:nvSpPr>
        <p:spPr>
          <a:xfrm>
            <a:off x="241300" y="1223963"/>
            <a:ext cx="8027988" cy="2441575"/>
          </a:xfrm>
        </p:spPr>
        <p:txBody>
          <a:bodyPr/>
          <a:lstStyle/>
          <a:p>
            <a:pPr eaLnBrk="1" hangingPunct="1">
              <a:spcBef>
                <a:spcPts val="600"/>
              </a:spcBef>
              <a:spcAft>
                <a:spcPts val="600"/>
              </a:spcAft>
            </a:pPr>
            <a:r>
              <a:rPr lang="en-US" b="1" dirty="0" smtClean="0"/>
              <a:t>Our Vision is simple</a:t>
            </a:r>
            <a:r>
              <a:rPr lang="en-US" dirty="0" smtClean="0"/>
              <a:t>:</a:t>
            </a:r>
          </a:p>
          <a:p>
            <a:pPr lvl="1" eaLnBrk="1" hangingPunct="1">
              <a:spcBef>
                <a:spcPts val="600"/>
              </a:spcBef>
              <a:spcAft>
                <a:spcPts val="600"/>
              </a:spcAft>
            </a:pPr>
            <a:r>
              <a:rPr lang="en-US" dirty="0" smtClean="0"/>
              <a:t>To build a profitable Australian mining company</a:t>
            </a:r>
          </a:p>
          <a:p>
            <a:pPr lvl="1" eaLnBrk="1" hangingPunct="1">
              <a:spcBef>
                <a:spcPts val="600"/>
              </a:spcBef>
              <a:spcAft>
                <a:spcPts val="600"/>
              </a:spcAft>
            </a:pPr>
            <a:r>
              <a:rPr lang="en-US" dirty="0" smtClean="0"/>
              <a:t>To maintain Quality, Consistency and Professionalism in everything we do</a:t>
            </a:r>
          </a:p>
          <a:p>
            <a:pPr lvl="1" eaLnBrk="1" hangingPunct="1">
              <a:spcBef>
                <a:spcPts val="600"/>
              </a:spcBef>
              <a:spcAft>
                <a:spcPts val="600"/>
              </a:spcAft>
            </a:pPr>
            <a:r>
              <a:rPr lang="en-US" dirty="0" smtClean="0"/>
              <a:t>To achieve growth through Exploration, Acquisition and Development</a:t>
            </a:r>
          </a:p>
          <a:p>
            <a:pPr lvl="1" eaLnBrk="1" hangingPunct="1">
              <a:spcBef>
                <a:spcPts val="600"/>
              </a:spcBef>
              <a:spcAft>
                <a:spcPts val="600"/>
              </a:spcAft>
            </a:pPr>
            <a:r>
              <a:rPr lang="en-US" dirty="0" smtClean="0"/>
              <a:t>To </a:t>
            </a:r>
            <a:r>
              <a:rPr lang="en-US" dirty="0" err="1" smtClean="0"/>
              <a:t>maximise</a:t>
            </a:r>
            <a:r>
              <a:rPr lang="en-US" dirty="0" smtClean="0"/>
              <a:t> shareholder returns</a:t>
            </a:r>
          </a:p>
          <a:p>
            <a:pPr eaLnBrk="1" hangingPunct="1">
              <a:spcBef>
                <a:spcPts val="600"/>
              </a:spcBef>
              <a:spcAft>
                <a:spcPts val="600"/>
              </a:spcAft>
            </a:pPr>
            <a:r>
              <a:rPr lang="en-US" b="1" dirty="0" smtClean="0"/>
              <a:t>We have a highly motivated management team with skin in the game</a:t>
            </a:r>
            <a:r>
              <a:rPr lang="en-US" dirty="0" smtClean="0"/>
              <a:t>:</a:t>
            </a:r>
          </a:p>
          <a:p>
            <a:pPr lvl="1" eaLnBrk="1" hangingPunct="1">
              <a:spcBef>
                <a:spcPts val="600"/>
              </a:spcBef>
              <a:spcAft>
                <a:spcPts val="600"/>
              </a:spcAft>
            </a:pPr>
            <a:r>
              <a:rPr lang="en-US" dirty="0" smtClean="0"/>
              <a:t>New Directors injected $1M for 10% stake in May 2012</a:t>
            </a:r>
          </a:p>
          <a:p>
            <a:pPr eaLnBrk="1" hangingPunct="1">
              <a:spcBef>
                <a:spcPts val="600"/>
              </a:spcBef>
              <a:spcAft>
                <a:spcPts val="600"/>
              </a:spcAft>
            </a:pPr>
            <a:r>
              <a:rPr lang="en-US" b="1" dirty="0" smtClean="0"/>
              <a:t>We have great assets and we have a clear plan to bring these to account in the second half of 2012</a:t>
            </a:r>
            <a:endParaRPr lang="en-US" dirty="0" smtClean="0"/>
          </a:p>
        </p:txBody>
      </p:sp>
      <p:pic>
        <p:nvPicPr>
          <p:cNvPr id="18436" name="Picture 9" descr="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43900" y="1285875"/>
            <a:ext cx="3535363" cy="512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9" name="Picture 15"/>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7065963" y="1296988"/>
            <a:ext cx="4876800" cy="4876800"/>
          </a:xfrm>
          <a:prstGeom prst="rect">
            <a:avLst/>
          </a:prstGeom>
          <a:noFill/>
          <a:ln>
            <a:noFill/>
          </a:ln>
          <a:effectLst>
            <a:outerShdw blurRad="50800" dist="38100" dir="2700000" algn="tl" rotWithShape="0">
              <a:prstClr val="black">
                <a:alpha val="40000"/>
              </a:prstClr>
            </a:outerShdw>
          </a:effectLst>
          <a:extLst/>
        </p:spPr>
      </p:pic>
      <p:sp>
        <p:nvSpPr>
          <p:cNvPr id="8" name="Slide Number Placeholder 3"/>
          <p:cNvSpPr>
            <a:spLocks noGrp="1"/>
          </p:cNvSpPr>
          <p:nvPr>
            <p:ph type="sldNum" sz="quarter" idx="10"/>
          </p:nvPr>
        </p:nvSpPr>
        <p:spPr/>
        <p:txBody>
          <a:bodyPr/>
          <a:lstStyle/>
          <a:p>
            <a:pPr defTabSz="1089025">
              <a:defRPr/>
            </a:pPr>
            <a:fld id="{CCAA94AE-7BD7-488F-AEDD-A46CFE6265CD}" type="slidenum">
              <a:rPr lang="en-US">
                <a:latin typeface="+mn-lt"/>
              </a:rPr>
              <a:pPr defTabSz="1089025">
                <a:defRPr/>
              </a:pPr>
              <a:t>5</a:t>
            </a:fld>
            <a:endParaRPr lang="en-US">
              <a:latin typeface="+mn-lt"/>
            </a:endParaRPr>
          </a:p>
        </p:txBody>
      </p:sp>
      <p:sp>
        <p:nvSpPr>
          <p:cNvPr id="19458" name="Rectangle 2"/>
          <p:cNvSpPr>
            <a:spLocks noGrp="1" noChangeArrowheads="1"/>
          </p:cNvSpPr>
          <p:nvPr>
            <p:ph type="title"/>
          </p:nvPr>
        </p:nvSpPr>
        <p:spPr/>
        <p:txBody>
          <a:bodyPr/>
          <a:lstStyle/>
          <a:p>
            <a:pPr eaLnBrk="1" hangingPunct="1"/>
            <a:r>
              <a:rPr lang="en-US" smtClean="0"/>
              <a:t>Summary of Key Assets</a:t>
            </a:r>
          </a:p>
        </p:txBody>
      </p:sp>
      <p:pic>
        <p:nvPicPr>
          <p:cNvPr id="9"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7066800" y="1296000"/>
            <a:ext cx="48768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2019" name="Rectangle 3"/>
          <p:cNvSpPr>
            <a:spLocks noGrp="1" noChangeArrowheads="1"/>
          </p:cNvSpPr>
          <p:nvPr>
            <p:ph type="body" idx="1"/>
          </p:nvPr>
        </p:nvSpPr>
        <p:spPr>
          <a:xfrm>
            <a:off x="269875" y="942975"/>
            <a:ext cx="6796088" cy="5743575"/>
          </a:xfrm>
        </p:spPr>
        <p:txBody>
          <a:bodyPr/>
          <a:lstStyle/>
          <a:p>
            <a:pPr eaLnBrk="1" hangingPunct="1">
              <a:spcBef>
                <a:spcPts val="600"/>
              </a:spcBef>
            </a:pPr>
            <a:r>
              <a:rPr lang="en-US" dirty="0" smtClean="0"/>
              <a:t>3,630km² tenement package between Mt Isa and </a:t>
            </a:r>
            <a:r>
              <a:rPr lang="en-US" dirty="0" err="1" smtClean="0"/>
              <a:t>Cloncurry</a:t>
            </a:r>
            <a:endParaRPr lang="en-US" dirty="0" smtClean="0"/>
          </a:p>
          <a:p>
            <a:pPr eaLnBrk="1" hangingPunct="1">
              <a:spcBef>
                <a:spcPts val="600"/>
              </a:spcBef>
            </a:pPr>
            <a:r>
              <a:rPr lang="en-US" dirty="0" smtClean="0"/>
              <a:t>Northern Hub:</a:t>
            </a:r>
          </a:p>
          <a:p>
            <a:pPr lvl="1" eaLnBrk="1" hangingPunct="1">
              <a:spcBef>
                <a:spcPts val="600"/>
              </a:spcBef>
            </a:pPr>
            <a:r>
              <a:rPr lang="en-US" dirty="0" smtClean="0"/>
              <a:t>Barbara – early production opportunity</a:t>
            </a:r>
          </a:p>
          <a:p>
            <a:pPr lvl="1" eaLnBrk="1" hangingPunct="1">
              <a:spcBef>
                <a:spcPts val="600"/>
              </a:spcBef>
            </a:pPr>
            <a:r>
              <a:rPr lang="en-US" dirty="0" smtClean="0"/>
              <a:t>5.3Mt @ 1.7% </a:t>
            </a:r>
            <a:r>
              <a:rPr lang="en-US" dirty="0" err="1" smtClean="0"/>
              <a:t>CuEq</a:t>
            </a:r>
            <a:r>
              <a:rPr lang="en-US" dirty="0" smtClean="0"/>
              <a:t> for 89,000t </a:t>
            </a:r>
            <a:r>
              <a:rPr lang="en-US" dirty="0" err="1" smtClean="0"/>
              <a:t>CuEq</a:t>
            </a:r>
            <a:r>
              <a:rPr lang="en-US" dirty="0" smtClean="0"/>
              <a:t> – development studies underway</a:t>
            </a:r>
          </a:p>
          <a:p>
            <a:pPr lvl="1" eaLnBrk="1" hangingPunct="1">
              <a:spcBef>
                <a:spcPts val="600"/>
              </a:spcBef>
            </a:pPr>
            <a:r>
              <a:rPr lang="en-US" dirty="0" smtClean="0"/>
              <a:t>Drilling to test extensions along strike and down-dip</a:t>
            </a:r>
          </a:p>
          <a:p>
            <a:pPr lvl="1" eaLnBrk="1" hangingPunct="1">
              <a:spcBef>
                <a:spcPts val="600"/>
              </a:spcBef>
            </a:pPr>
            <a:r>
              <a:rPr lang="en-US" dirty="0" smtClean="0"/>
              <a:t>Exploration Target = 20Mt @ 1.5-2.0% </a:t>
            </a:r>
            <a:r>
              <a:rPr lang="en-US" dirty="0" err="1" smtClean="0"/>
              <a:t>CuEq</a:t>
            </a:r>
            <a:endParaRPr lang="en-US" dirty="0" smtClean="0"/>
          </a:p>
          <a:p>
            <a:pPr lvl="1" eaLnBrk="1" hangingPunct="1">
              <a:spcBef>
                <a:spcPts val="600"/>
              </a:spcBef>
            </a:pPr>
            <a:r>
              <a:rPr lang="en-US" dirty="0" smtClean="0"/>
              <a:t>Initial Satellite targets: </a:t>
            </a:r>
            <a:r>
              <a:rPr lang="en-US" dirty="0" err="1" smtClean="0"/>
              <a:t>Yamamilla</a:t>
            </a:r>
            <a:r>
              <a:rPr lang="en-US" dirty="0" smtClean="0"/>
              <a:t>, Blue Star</a:t>
            </a:r>
          </a:p>
          <a:p>
            <a:pPr eaLnBrk="1" hangingPunct="1">
              <a:spcBef>
                <a:spcPts val="600"/>
              </a:spcBef>
            </a:pPr>
            <a:r>
              <a:rPr lang="en-US" dirty="0" smtClean="0"/>
              <a:t>Southern Hub:</a:t>
            </a:r>
          </a:p>
          <a:p>
            <a:pPr lvl="1" eaLnBrk="1" hangingPunct="1">
              <a:spcBef>
                <a:spcPts val="600"/>
              </a:spcBef>
            </a:pPr>
            <a:r>
              <a:rPr lang="en-US" sz="1900" dirty="0" smtClean="0"/>
              <a:t>Kalman – large mineral system with world-class potential </a:t>
            </a:r>
          </a:p>
          <a:p>
            <a:pPr lvl="1" eaLnBrk="1" hangingPunct="1">
              <a:spcBef>
                <a:spcPts val="600"/>
              </a:spcBef>
            </a:pPr>
            <a:r>
              <a:rPr lang="en-US" sz="1900" dirty="0" smtClean="0"/>
              <a:t>62.9Mt @ 0.74% </a:t>
            </a:r>
            <a:r>
              <a:rPr lang="en-US" sz="1900" dirty="0" err="1" smtClean="0"/>
              <a:t>CuEq</a:t>
            </a:r>
            <a:r>
              <a:rPr lang="en-US" sz="1900" dirty="0" smtClean="0"/>
              <a:t> for 460,000t  contained </a:t>
            </a:r>
            <a:r>
              <a:rPr lang="en-US" sz="1900" dirty="0" err="1" smtClean="0"/>
              <a:t>CuEq</a:t>
            </a:r>
            <a:endParaRPr lang="en-US" sz="1900" dirty="0" smtClean="0"/>
          </a:p>
          <a:p>
            <a:pPr lvl="1" eaLnBrk="1" hangingPunct="1">
              <a:spcBef>
                <a:spcPts val="600"/>
              </a:spcBef>
            </a:pPr>
            <a:r>
              <a:rPr lang="en-US" sz="1900" dirty="0" smtClean="0"/>
              <a:t>Potential for high-grade Cu zones</a:t>
            </a:r>
          </a:p>
          <a:p>
            <a:pPr lvl="1" eaLnBrk="1" hangingPunct="1">
              <a:spcBef>
                <a:spcPts val="600"/>
              </a:spcBef>
            </a:pPr>
            <a:r>
              <a:rPr lang="en-US" sz="1900" dirty="0" smtClean="0"/>
              <a:t>Initial Satellite targets : </a:t>
            </a:r>
            <a:r>
              <a:rPr lang="en-US" sz="1900" dirty="0" err="1" smtClean="0"/>
              <a:t>Dronfield</a:t>
            </a:r>
            <a:r>
              <a:rPr lang="en-US" sz="1900" dirty="0" smtClean="0"/>
              <a:t>, Duke, Nil </a:t>
            </a:r>
            <a:r>
              <a:rPr lang="en-US" sz="1900" dirty="0" err="1" smtClean="0"/>
              <a:t>Desperandum</a:t>
            </a:r>
            <a:endParaRPr lang="en-US" sz="19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3" name="Picture 15"/>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601200" y="1051200"/>
            <a:ext cx="4875371" cy="5360988"/>
          </a:xfrm>
          <a:prstGeom prst="rect">
            <a:avLst/>
          </a:prstGeom>
          <a:noFill/>
          <a:ln>
            <a:noFill/>
          </a:ln>
          <a:effectLst>
            <a:outerShdw blurRad="50800" dist="38100" dir="2700000" algn="tl" rotWithShape="0">
              <a:prstClr val="black">
                <a:alpha val="40000"/>
              </a:prstClr>
            </a:outerShdw>
          </a:effectLst>
          <a:extLst/>
        </p:spPr>
      </p:pic>
      <p:sp>
        <p:nvSpPr>
          <p:cNvPr id="9" name="Slide Number Placeholder 3"/>
          <p:cNvSpPr>
            <a:spLocks noGrp="1"/>
          </p:cNvSpPr>
          <p:nvPr>
            <p:ph type="sldNum" sz="quarter" idx="10"/>
          </p:nvPr>
        </p:nvSpPr>
        <p:spPr/>
        <p:txBody>
          <a:bodyPr/>
          <a:lstStyle/>
          <a:p>
            <a:pPr defTabSz="1089025">
              <a:defRPr/>
            </a:pPr>
            <a:fld id="{A5EDA70E-D840-4C65-B654-63CFDE9DAD09}" type="slidenum">
              <a:rPr lang="en-US">
                <a:latin typeface="+mn-lt"/>
              </a:rPr>
              <a:pPr defTabSz="1089025">
                <a:defRPr/>
              </a:pPr>
              <a:t>6</a:t>
            </a:fld>
            <a:endParaRPr lang="en-US">
              <a:latin typeface="+mn-lt"/>
            </a:endParaRPr>
          </a:p>
        </p:txBody>
      </p:sp>
      <p:sp>
        <p:nvSpPr>
          <p:cNvPr id="343043" name="Rectangle 3"/>
          <p:cNvSpPr>
            <a:spLocks noGrp="1" noChangeArrowheads="1"/>
          </p:cNvSpPr>
          <p:nvPr>
            <p:ph type="body" idx="1"/>
          </p:nvPr>
        </p:nvSpPr>
        <p:spPr>
          <a:xfrm>
            <a:off x="5770563" y="812800"/>
            <a:ext cx="6289675" cy="5700712"/>
          </a:xfrm>
        </p:spPr>
        <p:txBody>
          <a:bodyPr/>
          <a:lstStyle/>
          <a:p>
            <a:pPr eaLnBrk="1" hangingPunct="1">
              <a:spcBef>
                <a:spcPts val="600"/>
              </a:spcBef>
              <a:defRPr/>
            </a:pPr>
            <a:r>
              <a:rPr lang="en-US" dirty="0" smtClean="0"/>
              <a:t>Ownership: combination of 100% and 51% SMD - effectively 85% SMD</a:t>
            </a:r>
          </a:p>
          <a:p>
            <a:pPr eaLnBrk="1" hangingPunct="1">
              <a:spcBef>
                <a:spcPts val="600"/>
              </a:spcBef>
              <a:defRPr/>
            </a:pPr>
            <a:r>
              <a:rPr lang="en-US" dirty="0" smtClean="0"/>
              <a:t>Located 70km from Mt Isa</a:t>
            </a:r>
          </a:p>
          <a:p>
            <a:pPr eaLnBrk="1" hangingPunct="1">
              <a:spcBef>
                <a:spcPts val="600"/>
              </a:spcBef>
              <a:defRPr/>
            </a:pPr>
            <a:r>
              <a:rPr lang="en-US" dirty="0" smtClean="0"/>
              <a:t>Mineral Resources defined to date:</a:t>
            </a:r>
          </a:p>
          <a:p>
            <a:pPr lvl="1" eaLnBrk="1" hangingPunct="1">
              <a:spcBef>
                <a:spcPts val="600"/>
              </a:spcBef>
              <a:defRPr/>
            </a:pPr>
            <a:r>
              <a:rPr lang="en-US" dirty="0" smtClean="0"/>
              <a:t>Barbara: 5.3Mt @ 1.7% </a:t>
            </a:r>
            <a:r>
              <a:rPr lang="en-US" dirty="0" err="1" smtClean="0"/>
              <a:t>CuEq</a:t>
            </a:r>
            <a:r>
              <a:rPr lang="en-US" dirty="0" smtClean="0"/>
              <a:t> for 89,000t </a:t>
            </a:r>
            <a:r>
              <a:rPr lang="en-US" dirty="0" err="1" smtClean="0"/>
              <a:t>CuEq</a:t>
            </a:r>
            <a:r>
              <a:rPr lang="en-US" dirty="0" smtClean="0"/>
              <a:t> (Indicated + Inferred)</a:t>
            </a:r>
          </a:p>
          <a:p>
            <a:pPr lvl="1" eaLnBrk="1" hangingPunct="1">
              <a:spcBef>
                <a:spcPts val="600"/>
              </a:spcBef>
              <a:defRPr/>
            </a:pPr>
            <a:r>
              <a:rPr lang="en-US" dirty="0" smtClean="0"/>
              <a:t>Blue Star: 177kt @ 2.31% Cu for 4,100t Cu (Inferred)</a:t>
            </a:r>
          </a:p>
          <a:p>
            <a:pPr lvl="1" eaLnBrk="1" hangingPunct="1">
              <a:spcBef>
                <a:spcPts val="600"/>
              </a:spcBef>
              <a:defRPr/>
            </a:pPr>
            <a:r>
              <a:rPr lang="en-US" dirty="0" smtClean="0"/>
              <a:t>Green Zone: 430kt @ 0.9% Cu for 3,860t Cu (Inferred)</a:t>
            </a:r>
          </a:p>
          <a:p>
            <a:pPr eaLnBrk="1" hangingPunct="1">
              <a:spcBef>
                <a:spcPts val="600"/>
              </a:spcBef>
              <a:defRPr/>
            </a:pPr>
            <a:r>
              <a:rPr lang="en-US" dirty="0" smtClean="0"/>
              <a:t>Scoping Studies complete </a:t>
            </a:r>
          </a:p>
          <a:p>
            <a:pPr eaLnBrk="1" hangingPunct="1">
              <a:spcBef>
                <a:spcPts val="600"/>
              </a:spcBef>
              <a:defRPr/>
            </a:pPr>
            <a:r>
              <a:rPr lang="en-US" dirty="0" smtClean="0"/>
              <a:t>Mining Application prepared, environmental studies complete</a:t>
            </a:r>
          </a:p>
          <a:p>
            <a:pPr eaLnBrk="1" hangingPunct="1">
              <a:spcBef>
                <a:spcPts val="600"/>
              </a:spcBef>
              <a:defRPr/>
            </a:pPr>
            <a:r>
              <a:rPr lang="en-US" dirty="0" smtClean="0"/>
              <a:t>Drilling commencing 2H 2012 to test extensional potential of Barbara deposit</a:t>
            </a:r>
          </a:p>
          <a:p>
            <a:pPr marL="0" indent="0" eaLnBrk="1" hangingPunct="1">
              <a:spcBef>
                <a:spcPts val="600"/>
              </a:spcBef>
              <a:buFontTx/>
              <a:buNone/>
              <a:defRPr/>
            </a:pPr>
            <a:r>
              <a:rPr lang="en-US" dirty="0" smtClean="0"/>
              <a:t> </a:t>
            </a:r>
          </a:p>
        </p:txBody>
      </p:sp>
      <p:sp>
        <p:nvSpPr>
          <p:cNvPr id="20483" name="Rectangle 2"/>
          <p:cNvSpPr>
            <a:spLocks noGrp="1" noChangeArrowheads="1"/>
          </p:cNvSpPr>
          <p:nvPr>
            <p:ph type="title"/>
          </p:nvPr>
        </p:nvSpPr>
        <p:spPr/>
        <p:txBody>
          <a:bodyPr/>
          <a:lstStyle/>
          <a:p>
            <a:pPr eaLnBrk="1" hangingPunct="1"/>
            <a:r>
              <a:rPr lang="en-US" smtClean="0"/>
              <a:t>Northern Hub – Barbara Project</a:t>
            </a:r>
          </a:p>
        </p:txBody>
      </p:sp>
      <p:pic>
        <p:nvPicPr>
          <p:cNvPr id="20486" name="Picture 1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3057" name="Picture 1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1925" y="889000"/>
            <a:ext cx="1320800" cy="291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3052" name="Rectangle 12"/>
          <p:cNvSpPr>
            <a:spLocks noChangeArrowheads="1"/>
          </p:cNvSpPr>
          <p:nvPr/>
        </p:nvSpPr>
        <p:spPr bwMode="auto">
          <a:xfrm>
            <a:off x="590550" y="1495425"/>
            <a:ext cx="733425" cy="1143000"/>
          </a:xfrm>
          <a:prstGeom prst="rect">
            <a:avLst/>
          </a:prstGeom>
          <a:noFill/>
          <a:ln w="19050" algn="ctr">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wrap="none" lIns="91436" tIns="45718" rIns="91436" bIns="45718" anchor="ctr"/>
          <a:lstStyle/>
          <a:p>
            <a:pPr>
              <a:lnSpc>
                <a:spcPct val="110000"/>
              </a:lnSpc>
              <a:buFontTx/>
              <a:buChar char="•"/>
            </a:pPr>
            <a:endParaRPr lang="en-AU"/>
          </a:p>
        </p:txBody>
      </p:sp>
      <p:sp>
        <p:nvSpPr>
          <p:cNvPr id="10" name="Oval 9"/>
          <p:cNvSpPr/>
          <p:nvPr/>
        </p:nvSpPr>
        <p:spPr bwMode="auto">
          <a:xfrm>
            <a:off x="967023" y="1969145"/>
            <a:ext cx="108000" cy="108000"/>
          </a:xfrm>
          <a:prstGeom prst="ellipse">
            <a:avLst/>
          </a:prstGeom>
          <a:solidFill>
            <a:schemeClr val="tx1"/>
          </a:solidFill>
          <a:ln>
            <a:noFill/>
          </a:ln>
          <a:effectLst>
            <a:glow rad="76200">
              <a:schemeClr val="bg1"/>
            </a:glow>
            <a:outerShdw blurRad="50800" dist="38100" dir="2700000" algn="tl" rotWithShape="0">
              <a:prstClr val="black">
                <a:alpha val="40000"/>
              </a:prstClr>
            </a:outerShdw>
          </a:effectLst>
        </p:spPr>
        <p:txBody>
          <a:bodyPr/>
          <a:lstStyle/>
          <a:p>
            <a:pPr algn="ctr" defTabSz="584200" hangingPunct="0">
              <a:defRPr/>
            </a:pPr>
            <a:endParaRPr lang="en-AU" sz="3600">
              <a:solidFill>
                <a:srgbClr val="000000"/>
              </a:solidFill>
              <a:latin typeface="Helvetica Light" charset="0"/>
              <a:ea typeface="Helvetica Light" charset="0"/>
              <a:cs typeface="Helvetica Light" charset="0"/>
              <a:sym typeface="Helvetica Light"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7"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303716" y="1706449"/>
            <a:ext cx="6412493" cy="4142013"/>
          </a:xfrm>
          <a:prstGeom prst="rect">
            <a:avLst/>
          </a:prstGeom>
          <a:noFill/>
          <a:ln w="1587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9" name="Slide Number Placeholder 3"/>
          <p:cNvSpPr>
            <a:spLocks noGrp="1"/>
          </p:cNvSpPr>
          <p:nvPr>
            <p:ph type="sldNum" sz="quarter" idx="10"/>
          </p:nvPr>
        </p:nvSpPr>
        <p:spPr/>
        <p:txBody>
          <a:bodyPr/>
          <a:lstStyle/>
          <a:p>
            <a:pPr defTabSz="1089025">
              <a:defRPr/>
            </a:pPr>
            <a:fld id="{CF913FFD-40B0-48C4-99BB-7C7B138A4659}" type="slidenum">
              <a:rPr lang="en-US">
                <a:latin typeface="+mn-lt"/>
              </a:rPr>
              <a:pPr defTabSz="1089025">
                <a:defRPr/>
              </a:pPr>
              <a:t>7</a:t>
            </a:fld>
            <a:endParaRPr lang="en-US">
              <a:latin typeface="+mn-lt"/>
            </a:endParaRPr>
          </a:p>
        </p:txBody>
      </p:sp>
      <p:sp>
        <p:nvSpPr>
          <p:cNvPr id="22531" name="Rectangle 3"/>
          <p:cNvSpPr>
            <a:spLocks noGrp="1" noChangeArrowheads="1"/>
          </p:cNvSpPr>
          <p:nvPr>
            <p:ph type="title"/>
          </p:nvPr>
        </p:nvSpPr>
        <p:spPr/>
        <p:txBody>
          <a:bodyPr/>
          <a:lstStyle/>
          <a:p>
            <a:pPr eaLnBrk="1" hangingPunct="1"/>
            <a:r>
              <a:rPr lang="en-US" smtClean="0"/>
              <a:t>Barbara Project – Long Section</a:t>
            </a:r>
          </a:p>
        </p:txBody>
      </p:sp>
      <p:sp>
        <p:nvSpPr>
          <p:cNvPr id="346116" name="Rectangle 4"/>
          <p:cNvSpPr>
            <a:spLocks noGrp="1" noChangeArrowheads="1"/>
          </p:cNvSpPr>
          <p:nvPr>
            <p:ph type="body" idx="1"/>
          </p:nvPr>
        </p:nvSpPr>
        <p:spPr>
          <a:xfrm>
            <a:off x="6843713" y="1558925"/>
            <a:ext cx="5175250" cy="4471988"/>
          </a:xfrm>
        </p:spPr>
        <p:txBody>
          <a:bodyPr/>
          <a:lstStyle/>
          <a:p>
            <a:pPr eaLnBrk="1" hangingPunct="1">
              <a:spcBef>
                <a:spcPts val="600"/>
              </a:spcBef>
              <a:spcAft>
                <a:spcPts val="600"/>
              </a:spcAft>
            </a:pPr>
            <a:r>
              <a:rPr lang="en-US" dirty="0" err="1">
                <a:solidFill>
                  <a:srgbClr val="000000"/>
                </a:solidFill>
              </a:rPr>
              <a:t>Mineralised</a:t>
            </a:r>
            <a:r>
              <a:rPr lang="en-US" dirty="0">
                <a:solidFill>
                  <a:srgbClr val="000000"/>
                </a:solidFill>
              </a:rPr>
              <a:t> Trend 1200m Strike</a:t>
            </a:r>
          </a:p>
          <a:p>
            <a:pPr eaLnBrk="1" hangingPunct="1">
              <a:spcBef>
                <a:spcPts val="600"/>
              </a:spcBef>
              <a:spcAft>
                <a:spcPts val="600"/>
              </a:spcAft>
            </a:pPr>
            <a:r>
              <a:rPr lang="en-US" dirty="0">
                <a:solidFill>
                  <a:srgbClr val="000000"/>
                </a:solidFill>
              </a:rPr>
              <a:t>High grade Cu - Au Shoots in Cu – Co zone</a:t>
            </a:r>
            <a:endParaRPr lang="en-AU" dirty="0">
              <a:solidFill>
                <a:srgbClr val="000000"/>
              </a:solidFill>
            </a:endParaRPr>
          </a:p>
          <a:p>
            <a:pPr eaLnBrk="1" hangingPunct="1">
              <a:spcBef>
                <a:spcPts val="600"/>
              </a:spcBef>
              <a:spcAft>
                <a:spcPts val="600"/>
              </a:spcAft>
            </a:pPr>
            <a:r>
              <a:rPr lang="en-AU" dirty="0">
                <a:solidFill>
                  <a:srgbClr val="000000"/>
                </a:solidFill>
              </a:rPr>
              <a:t>Drilling to target Barbara extensions as part of 2H 2012 program</a:t>
            </a:r>
          </a:p>
          <a:p>
            <a:pPr eaLnBrk="1" hangingPunct="1">
              <a:spcBef>
                <a:spcPts val="600"/>
              </a:spcBef>
              <a:spcAft>
                <a:spcPts val="600"/>
              </a:spcAft>
            </a:pPr>
            <a:r>
              <a:rPr lang="en-AU" dirty="0">
                <a:solidFill>
                  <a:srgbClr val="000000"/>
                </a:solidFill>
              </a:rPr>
              <a:t>Exploration Target within 5km radius:</a:t>
            </a:r>
          </a:p>
          <a:p>
            <a:pPr lvl="1" eaLnBrk="1" hangingPunct="1">
              <a:spcBef>
                <a:spcPts val="600"/>
              </a:spcBef>
              <a:spcAft>
                <a:spcPts val="600"/>
              </a:spcAft>
            </a:pPr>
            <a:r>
              <a:rPr lang="en-AU" dirty="0">
                <a:solidFill>
                  <a:schemeClr val="bg1">
                    <a:lumMod val="50000"/>
                  </a:schemeClr>
                </a:solidFill>
              </a:rPr>
              <a:t>20Mt @ 1.5-2% </a:t>
            </a:r>
            <a:r>
              <a:rPr lang="en-AU" dirty="0" err="1">
                <a:solidFill>
                  <a:schemeClr val="bg1">
                    <a:lumMod val="50000"/>
                  </a:schemeClr>
                </a:solidFill>
              </a:rPr>
              <a:t>CuEq</a:t>
            </a:r>
            <a:endParaRPr lang="en-AU" dirty="0">
              <a:solidFill>
                <a:schemeClr val="bg1">
                  <a:lumMod val="50000"/>
                </a:schemeClr>
              </a:solidFill>
            </a:endParaRPr>
          </a:p>
          <a:p>
            <a:pPr eaLnBrk="1" hangingPunct="1">
              <a:spcBef>
                <a:spcPts val="600"/>
              </a:spcBef>
              <a:spcAft>
                <a:spcPts val="600"/>
              </a:spcAft>
            </a:pPr>
            <a:r>
              <a:rPr lang="en-AU" dirty="0">
                <a:solidFill>
                  <a:srgbClr val="000000"/>
                </a:solidFill>
              </a:rPr>
              <a:t>Initial Results</a:t>
            </a:r>
          </a:p>
          <a:p>
            <a:pPr lvl="1" eaLnBrk="1" hangingPunct="1">
              <a:lnSpc>
                <a:spcPts val="1000"/>
              </a:lnSpc>
              <a:spcBef>
                <a:spcPts val="600"/>
              </a:spcBef>
              <a:spcAft>
                <a:spcPts val="600"/>
              </a:spcAft>
            </a:pPr>
            <a:r>
              <a:rPr lang="en-AU" dirty="0">
                <a:solidFill>
                  <a:schemeClr val="bg1">
                    <a:lumMod val="50000"/>
                  </a:schemeClr>
                </a:solidFill>
              </a:rPr>
              <a:t>16m@0.5% Cu and 0.15% Co</a:t>
            </a:r>
          </a:p>
          <a:p>
            <a:pPr marL="528637" lvl="1" indent="0" eaLnBrk="1" hangingPunct="1">
              <a:lnSpc>
                <a:spcPts val="1000"/>
              </a:lnSpc>
              <a:spcBef>
                <a:spcPts val="600"/>
              </a:spcBef>
              <a:spcAft>
                <a:spcPts val="600"/>
              </a:spcAft>
              <a:buNone/>
            </a:pPr>
            <a:r>
              <a:rPr lang="en-US" dirty="0">
                <a:solidFill>
                  <a:schemeClr val="bg1">
                    <a:lumMod val="50000"/>
                  </a:schemeClr>
                </a:solidFill>
              </a:rPr>
              <a:t>     Including 2m@2.14% Cu and 0.33% Co</a:t>
            </a:r>
          </a:p>
          <a:p>
            <a:pPr lvl="1" eaLnBrk="1" hangingPunct="1">
              <a:lnSpc>
                <a:spcPts val="1800"/>
              </a:lnSpc>
              <a:spcBef>
                <a:spcPts val="600"/>
              </a:spcBef>
              <a:spcAft>
                <a:spcPts val="600"/>
              </a:spcAft>
            </a:pPr>
            <a:r>
              <a:rPr lang="en-US" dirty="0">
                <a:solidFill>
                  <a:schemeClr val="bg1">
                    <a:lumMod val="50000"/>
                  </a:schemeClr>
                </a:solidFill>
              </a:rPr>
              <a:t>11m@0.11% Cu and 0.16% Co</a:t>
            </a:r>
            <a:endParaRPr lang="en-AU" dirty="0">
              <a:solidFill>
                <a:schemeClr val="bg1">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stretch>
            <a:fillRect/>
          </a:stretch>
        </p:blipFill>
        <p:spPr bwMode="auto">
          <a:xfrm>
            <a:off x="601200" y="1051200"/>
            <a:ext cx="4873813" cy="5360400"/>
          </a:xfrm>
          <a:prstGeom prst="rect">
            <a:avLst/>
          </a:prstGeom>
          <a:noFill/>
          <a:ln>
            <a:noFill/>
          </a:ln>
          <a:effectLst>
            <a:outerShdw blurRad="50800" dist="38100" dir="2700000" algn="tl" rotWithShape="0">
              <a:prstClr val="black">
                <a:alpha val="40000"/>
              </a:prstClr>
            </a:outerShdw>
          </a:effectLst>
          <a:extLst/>
        </p:spPr>
      </p:pic>
      <p:sp>
        <p:nvSpPr>
          <p:cNvPr id="11" name="Slide Number Placeholder 3"/>
          <p:cNvSpPr>
            <a:spLocks noGrp="1"/>
          </p:cNvSpPr>
          <p:nvPr>
            <p:ph type="sldNum" sz="quarter" idx="10"/>
          </p:nvPr>
        </p:nvSpPr>
        <p:spPr/>
        <p:txBody>
          <a:bodyPr/>
          <a:lstStyle/>
          <a:p>
            <a:pPr defTabSz="1089025">
              <a:defRPr/>
            </a:pPr>
            <a:fld id="{F1128018-8AC5-4F0F-AB48-CC29FA10467C}" type="slidenum">
              <a:rPr lang="en-US">
                <a:latin typeface="+mn-lt"/>
              </a:rPr>
              <a:pPr defTabSz="1089025">
                <a:defRPr/>
              </a:pPr>
              <a:t>8</a:t>
            </a:fld>
            <a:endParaRPr lang="en-US">
              <a:latin typeface="+mn-lt"/>
            </a:endParaRPr>
          </a:p>
        </p:txBody>
      </p:sp>
      <p:sp>
        <p:nvSpPr>
          <p:cNvPr id="23556" name="Rectangle 2"/>
          <p:cNvSpPr>
            <a:spLocks noGrp="1" noChangeArrowheads="1"/>
          </p:cNvSpPr>
          <p:nvPr>
            <p:ph type="title"/>
          </p:nvPr>
        </p:nvSpPr>
        <p:spPr/>
        <p:txBody>
          <a:bodyPr/>
          <a:lstStyle/>
          <a:p>
            <a:pPr eaLnBrk="1" hangingPunct="1"/>
            <a:r>
              <a:rPr lang="en-US" dirty="0" smtClean="0"/>
              <a:t>Northern Hub – Key Satellite Exploration Targets</a:t>
            </a:r>
          </a:p>
        </p:txBody>
      </p:sp>
      <p:sp>
        <p:nvSpPr>
          <p:cNvPr id="347139" name="Rectangle 3"/>
          <p:cNvSpPr>
            <a:spLocks noGrp="1" noChangeArrowheads="1"/>
          </p:cNvSpPr>
          <p:nvPr>
            <p:ph type="body" idx="1"/>
          </p:nvPr>
        </p:nvSpPr>
        <p:spPr>
          <a:xfrm>
            <a:off x="5980113" y="1001713"/>
            <a:ext cx="5822950" cy="5383212"/>
          </a:xfrm>
        </p:spPr>
        <p:txBody>
          <a:bodyPr/>
          <a:lstStyle/>
          <a:p>
            <a:pPr eaLnBrk="1" hangingPunct="1"/>
            <a:r>
              <a:rPr lang="en-US" dirty="0" smtClean="0"/>
              <a:t>New exploration targets controlled by structural reactivation of shear zones:</a:t>
            </a:r>
          </a:p>
          <a:p>
            <a:pPr lvl="1" eaLnBrk="1" hangingPunct="1"/>
            <a:r>
              <a:rPr lang="en-US" dirty="0" smtClean="0"/>
              <a:t>Exploration to follow shear structure and geochemistry</a:t>
            </a:r>
          </a:p>
          <a:p>
            <a:pPr lvl="1" eaLnBrk="1" hangingPunct="1"/>
            <a:r>
              <a:rPr lang="en-US" dirty="0" smtClean="0"/>
              <a:t>Potential parallel structures</a:t>
            </a:r>
          </a:p>
          <a:p>
            <a:pPr lvl="1" eaLnBrk="1" hangingPunct="1"/>
            <a:r>
              <a:rPr lang="en-US" dirty="0" smtClean="0"/>
              <a:t>Geophysics may assist with identifying larger IOCG targets </a:t>
            </a:r>
          </a:p>
          <a:p>
            <a:pPr eaLnBrk="1" hangingPunct="1"/>
            <a:r>
              <a:rPr lang="en-US" dirty="0" smtClean="0"/>
              <a:t>Program commenced July 2012:</a:t>
            </a:r>
          </a:p>
          <a:p>
            <a:pPr lvl="1" eaLnBrk="1" hangingPunct="1"/>
            <a:r>
              <a:rPr lang="en-US" dirty="0" err="1"/>
              <a:t>Geochem</a:t>
            </a:r>
            <a:r>
              <a:rPr lang="en-US" dirty="0"/>
              <a:t> surveys over priority targets</a:t>
            </a:r>
          </a:p>
          <a:p>
            <a:pPr lvl="1" eaLnBrk="1" hangingPunct="1"/>
            <a:r>
              <a:rPr lang="en-US" dirty="0" smtClean="0"/>
              <a:t>Drilling to target high-grade copper at </a:t>
            </a:r>
            <a:r>
              <a:rPr lang="en-US" dirty="0" err="1" smtClean="0"/>
              <a:t>Yamamilla</a:t>
            </a:r>
            <a:endParaRPr lang="en-US" dirty="0" smtClean="0"/>
          </a:p>
          <a:p>
            <a:pPr lvl="1" eaLnBrk="1" hangingPunct="1"/>
            <a:r>
              <a:rPr lang="en-US" dirty="0" smtClean="0"/>
              <a:t>Structural review to identify local geological controls</a:t>
            </a:r>
          </a:p>
          <a:p>
            <a:pPr eaLnBrk="1" hangingPunct="1"/>
            <a:r>
              <a:rPr lang="en-US" dirty="0" smtClean="0"/>
              <a:t>Northern Hub Exploration Target within 20km radius = 50Mt @ 1.5% Cu </a:t>
            </a:r>
            <a:r>
              <a:rPr lang="en-US" dirty="0" err="1" smtClean="0"/>
              <a:t>Eq</a:t>
            </a:r>
            <a:endParaRPr lang="en-US" dirty="0" smtClean="0"/>
          </a:p>
          <a:p>
            <a:pPr eaLnBrk="1" hangingPunct="1"/>
            <a:endParaRPr lang="en-US" dirty="0" smtClean="0"/>
          </a:p>
        </p:txBody>
      </p:sp>
      <p:pic>
        <p:nvPicPr>
          <p:cNvPr id="23558" name="Picture 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1620157" y="895030"/>
            <a:ext cx="4581298" cy="5741039"/>
          </a:xfrm>
          <a:prstGeom prst="rect">
            <a:avLst/>
          </a:prstGeom>
          <a:noFill/>
          <a:ln>
            <a:noFill/>
          </a:ln>
          <a:effectLst>
            <a:outerShdw blurRad="50800" dist="38100" dir="2700000" algn="tl" rotWithShape="0">
              <a:prstClr val="black">
                <a:alpha val="40000"/>
              </a:prstClr>
            </a:outerShdw>
          </a:effectLst>
          <a:extLst/>
        </p:spPr>
      </p:pic>
      <p:sp>
        <p:nvSpPr>
          <p:cNvPr id="10" name="Slide Number Placeholder 3"/>
          <p:cNvSpPr>
            <a:spLocks noGrp="1"/>
          </p:cNvSpPr>
          <p:nvPr>
            <p:ph type="sldNum" sz="quarter" idx="10"/>
          </p:nvPr>
        </p:nvSpPr>
        <p:spPr/>
        <p:txBody>
          <a:bodyPr/>
          <a:lstStyle/>
          <a:p>
            <a:pPr defTabSz="1089025">
              <a:defRPr/>
            </a:pPr>
            <a:fld id="{85AF1C8C-A0A7-487D-B97A-34382510AB0D}" type="slidenum">
              <a:rPr lang="en-US">
                <a:latin typeface="+mn-lt"/>
              </a:rPr>
              <a:pPr defTabSz="1089025">
                <a:defRPr/>
              </a:pPr>
              <a:t>9</a:t>
            </a:fld>
            <a:endParaRPr lang="en-US">
              <a:latin typeface="+mn-lt"/>
            </a:endParaRPr>
          </a:p>
        </p:txBody>
      </p:sp>
      <p:sp>
        <p:nvSpPr>
          <p:cNvPr id="24580" name="Rectangle 4"/>
          <p:cNvSpPr>
            <a:spLocks noGrp="1" noChangeArrowheads="1"/>
          </p:cNvSpPr>
          <p:nvPr>
            <p:ph type="title"/>
          </p:nvPr>
        </p:nvSpPr>
        <p:spPr/>
        <p:txBody>
          <a:bodyPr/>
          <a:lstStyle/>
          <a:p>
            <a:pPr eaLnBrk="1" hangingPunct="1"/>
            <a:r>
              <a:rPr lang="en-US" dirty="0" smtClean="0"/>
              <a:t>Northern Hub – </a:t>
            </a:r>
            <a:r>
              <a:rPr lang="en-US" dirty="0" err="1" smtClean="0"/>
              <a:t>Yamamilla</a:t>
            </a:r>
            <a:r>
              <a:rPr lang="en-US" dirty="0" smtClean="0"/>
              <a:t> Project </a:t>
            </a:r>
          </a:p>
        </p:txBody>
      </p:sp>
      <p:sp>
        <p:nvSpPr>
          <p:cNvPr id="348165" name="Rectangle 5"/>
          <p:cNvSpPr>
            <a:spLocks noGrp="1" noChangeArrowheads="1"/>
          </p:cNvSpPr>
          <p:nvPr>
            <p:ph type="body" idx="1"/>
          </p:nvPr>
        </p:nvSpPr>
        <p:spPr>
          <a:xfrm>
            <a:off x="6694488" y="1020763"/>
            <a:ext cx="5175250" cy="5532437"/>
          </a:xfrm>
        </p:spPr>
        <p:txBody>
          <a:bodyPr/>
          <a:lstStyle/>
          <a:p>
            <a:pPr eaLnBrk="1" hangingPunct="1">
              <a:spcBef>
                <a:spcPts val="600"/>
              </a:spcBef>
            </a:pPr>
            <a:r>
              <a:rPr lang="en-US" dirty="0" smtClean="0"/>
              <a:t>JV with Deep Yellow Ltd – SMD earning 80%, with option to increase to 100% of Base Metals</a:t>
            </a:r>
          </a:p>
          <a:p>
            <a:pPr eaLnBrk="1" hangingPunct="1">
              <a:spcBef>
                <a:spcPts val="600"/>
              </a:spcBef>
            </a:pPr>
            <a:r>
              <a:rPr lang="en-US" dirty="0" smtClean="0"/>
              <a:t>Outcropping copper with coincident VTEM, magnetic and geochemical anomalies</a:t>
            </a:r>
          </a:p>
          <a:p>
            <a:pPr lvl="1" eaLnBrk="1" hangingPunct="1">
              <a:spcBef>
                <a:spcPts val="600"/>
              </a:spcBef>
            </a:pPr>
            <a:r>
              <a:rPr lang="en-US" dirty="0" smtClean="0"/>
              <a:t>Rock-chips to 30% Cu</a:t>
            </a:r>
          </a:p>
          <a:p>
            <a:pPr lvl="1" eaLnBrk="1" hangingPunct="1">
              <a:spcBef>
                <a:spcPts val="600"/>
              </a:spcBef>
            </a:pPr>
            <a:r>
              <a:rPr lang="en-US" dirty="0" smtClean="0"/>
              <a:t>7km copper-in-soil anomaly</a:t>
            </a:r>
          </a:p>
          <a:p>
            <a:pPr eaLnBrk="1" hangingPunct="1">
              <a:spcBef>
                <a:spcPts val="600"/>
              </a:spcBef>
            </a:pPr>
            <a:r>
              <a:rPr lang="en-US" dirty="0" smtClean="0"/>
              <a:t>Phase 1 drilling commenced 2H 2012</a:t>
            </a:r>
          </a:p>
          <a:p>
            <a:pPr lvl="1" eaLnBrk="1" hangingPunct="1">
              <a:spcBef>
                <a:spcPts val="600"/>
              </a:spcBef>
            </a:pPr>
            <a:r>
              <a:rPr lang="en-US" dirty="0" smtClean="0"/>
              <a:t>12 hole RC program :</a:t>
            </a:r>
          </a:p>
          <a:p>
            <a:pPr lvl="1" eaLnBrk="1" hangingPunct="1">
              <a:spcBef>
                <a:spcPts val="600"/>
              </a:spcBef>
            </a:pPr>
            <a:r>
              <a:rPr lang="en-US" dirty="0" err="1" smtClean="0"/>
              <a:t>Downhole</a:t>
            </a:r>
            <a:r>
              <a:rPr lang="en-US" dirty="0" smtClean="0"/>
              <a:t> EM </a:t>
            </a:r>
          </a:p>
          <a:p>
            <a:pPr eaLnBrk="1" hangingPunct="1">
              <a:spcBef>
                <a:spcPts val="600"/>
              </a:spcBef>
            </a:pPr>
            <a:r>
              <a:rPr lang="en-US" dirty="0" smtClean="0"/>
              <a:t>Expanded soil </a:t>
            </a:r>
            <a:r>
              <a:rPr lang="en-US" dirty="0" err="1" smtClean="0"/>
              <a:t>geochem</a:t>
            </a:r>
            <a:r>
              <a:rPr lang="en-US" dirty="0" smtClean="0"/>
              <a:t> and geophysical programs over prospective horizons</a:t>
            </a:r>
          </a:p>
        </p:txBody>
      </p:sp>
      <p:pic>
        <p:nvPicPr>
          <p:cNvPr id="24583" name="Picture 1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3513" y="887413"/>
            <a:ext cx="1322387" cy="291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Oval 10"/>
          <p:cNvSpPr/>
          <p:nvPr/>
        </p:nvSpPr>
        <p:spPr bwMode="auto">
          <a:xfrm>
            <a:off x="1047800" y="1911499"/>
            <a:ext cx="108000" cy="108000"/>
          </a:xfrm>
          <a:prstGeom prst="ellipse">
            <a:avLst/>
          </a:prstGeom>
          <a:solidFill>
            <a:schemeClr val="tx1"/>
          </a:solidFill>
          <a:ln>
            <a:noFill/>
          </a:ln>
          <a:effectLst>
            <a:glow rad="76200">
              <a:schemeClr val="bg1"/>
            </a:glow>
            <a:outerShdw blurRad="50800" dist="38100" dir="2700000" algn="tl" rotWithShape="0">
              <a:prstClr val="black">
                <a:alpha val="40000"/>
              </a:prstClr>
            </a:outerShdw>
          </a:effectLst>
        </p:spPr>
        <p:txBody>
          <a:bodyPr/>
          <a:lstStyle/>
          <a:p>
            <a:pPr algn="ctr" defTabSz="584200" hangingPunct="0">
              <a:defRPr/>
            </a:pPr>
            <a:endParaRPr lang="en-AU" sz="3600">
              <a:solidFill>
                <a:srgbClr val="000000"/>
              </a:solidFill>
              <a:latin typeface="Helvetica Light" charset="0"/>
              <a:ea typeface="Helvetica Light" charset="0"/>
              <a:cs typeface="Helvetica Light" charset="0"/>
              <a:sym typeface="Helvetica Light"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36" tIns="45718" rIns="91436" bIns="45718" numCol="1" anchor="t" anchorCtr="0" compatLnSpc="1">
        <a:prstTxWarp prst="textNoShape">
          <a:avLst/>
        </a:prstTxWarp>
      </a:bodyPr>
      <a:lstStyle>
        <a:defPPr marL="0" marR="0" indent="0" algn="l" defTabSz="1089025" rtl="0" eaLnBrk="1" fontAlgn="base" latinLnBrk="0" hangingPunct="1">
          <a:lnSpc>
            <a:spcPct val="110000"/>
          </a:lnSpc>
          <a:spcBef>
            <a:spcPct val="0"/>
          </a:spcBef>
          <a:spcAft>
            <a:spcPct val="0"/>
          </a:spcAft>
          <a:buClrTx/>
          <a:buSzTx/>
          <a:buFontTx/>
          <a:buChar char="•"/>
          <a:tabLst>
            <a:tab pos="1631950" algn="l"/>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36" tIns="45718" rIns="91436" bIns="45718" numCol="1" anchor="t" anchorCtr="0" compatLnSpc="1">
        <a:prstTxWarp prst="textNoShape">
          <a:avLst/>
        </a:prstTxWarp>
      </a:bodyPr>
      <a:lstStyle>
        <a:defPPr marL="0" marR="0" indent="0" algn="l" defTabSz="1089025" rtl="0" eaLnBrk="1" fontAlgn="base" latinLnBrk="0" hangingPunct="1">
          <a:lnSpc>
            <a:spcPct val="110000"/>
          </a:lnSpc>
          <a:spcBef>
            <a:spcPct val="0"/>
          </a:spcBef>
          <a:spcAft>
            <a:spcPct val="0"/>
          </a:spcAft>
          <a:buClrTx/>
          <a:buSzTx/>
          <a:buFontTx/>
          <a:buChar char="•"/>
          <a:tabLst>
            <a:tab pos="1631950" algn="l"/>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36" tIns="45718" rIns="91436" bIns="45718" numCol="1" anchor="t" anchorCtr="0" compatLnSpc="1">
        <a:prstTxWarp prst="textNoShape">
          <a:avLst/>
        </a:prstTxWarp>
      </a:bodyPr>
      <a:lstStyle>
        <a:defPPr marL="0" marR="0" indent="0" algn="l" defTabSz="1089025" rtl="0" eaLnBrk="1" fontAlgn="base" latinLnBrk="0" hangingPunct="1">
          <a:lnSpc>
            <a:spcPct val="110000"/>
          </a:lnSpc>
          <a:spcBef>
            <a:spcPct val="0"/>
          </a:spcBef>
          <a:spcAft>
            <a:spcPct val="0"/>
          </a:spcAft>
          <a:buClrTx/>
          <a:buSzTx/>
          <a:buFontTx/>
          <a:buChar char="•"/>
          <a:tabLst>
            <a:tab pos="1631950" algn="l"/>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36" tIns="45718" rIns="91436" bIns="45718" numCol="1" anchor="t" anchorCtr="0" compatLnSpc="1">
        <a:prstTxWarp prst="textNoShape">
          <a:avLst/>
        </a:prstTxWarp>
      </a:bodyPr>
      <a:lstStyle>
        <a:defPPr marL="0" marR="0" indent="0" algn="l" defTabSz="1089025" rtl="0" eaLnBrk="1" fontAlgn="base" latinLnBrk="0" hangingPunct="1">
          <a:lnSpc>
            <a:spcPct val="110000"/>
          </a:lnSpc>
          <a:spcBef>
            <a:spcPct val="0"/>
          </a:spcBef>
          <a:spcAft>
            <a:spcPct val="0"/>
          </a:spcAft>
          <a:buClrTx/>
          <a:buSzTx/>
          <a:buFontTx/>
          <a:buChar char="•"/>
          <a:tabLst>
            <a:tab pos="1631950" algn="l"/>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36" tIns="45718" rIns="91436" bIns="45718" numCol="1" anchor="t" anchorCtr="0" compatLnSpc="1">
        <a:prstTxWarp prst="textNoShape">
          <a:avLst/>
        </a:prstTxWarp>
      </a:bodyPr>
      <a:lstStyle>
        <a:defPPr marL="0" marR="0" indent="0" algn="l" defTabSz="1089025" rtl="0" eaLnBrk="1" fontAlgn="base" latinLnBrk="0" hangingPunct="1">
          <a:lnSpc>
            <a:spcPct val="110000"/>
          </a:lnSpc>
          <a:spcBef>
            <a:spcPct val="0"/>
          </a:spcBef>
          <a:spcAft>
            <a:spcPct val="0"/>
          </a:spcAft>
          <a:buClrTx/>
          <a:buSzTx/>
          <a:buFontTx/>
          <a:buChar char="•"/>
          <a:tabLst>
            <a:tab pos="1631950" algn="l"/>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36" tIns="45718" rIns="91436" bIns="45718" numCol="1" anchor="t" anchorCtr="0" compatLnSpc="1">
        <a:prstTxWarp prst="textNoShape">
          <a:avLst/>
        </a:prstTxWarp>
      </a:bodyPr>
      <a:lstStyle>
        <a:defPPr marL="0" marR="0" indent="0" algn="l" defTabSz="1089025" rtl="0" eaLnBrk="1" fontAlgn="base" latinLnBrk="0" hangingPunct="1">
          <a:lnSpc>
            <a:spcPct val="110000"/>
          </a:lnSpc>
          <a:spcBef>
            <a:spcPct val="0"/>
          </a:spcBef>
          <a:spcAft>
            <a:spcPct val="0"/>
          </a:spcAft>
          <a:buClrTx/>
          <a:buSzTx/>
          <a:buFontTx/>
          <a:buChar char="•"/>
          <a:tabLst>
            <a:tab pos="1631950" algn="l"/>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12892</TotalTime>
  <Words>2879</Words>
  <Application>Microsoft Office PowerPoint</Application>
  <PresentationFormat>Custom</PresentationFormat>
  <Paragraphs>655</Paragraphs>
  <Slides>24</Slides>
  <Notes>1</Notes>
  <HiddenSlides>0</HiddenSlides>
  <MMClips>0</MMClips>
  <ScaleCrop>false</ScaleCrop>
  <HeadingPairs>
    <vt:vector size="4" baseType="variant">
      <vt:variant>
        <vt:lpstr>Theme</vt:lpstr>
      </vt:variant>
      <vt:variant>
        <vt:i4>3</vt:i4>
      </vt:variant>
      <vt:variant>
        <vt:lpstr>Slide Titles</vt:lpstr>
      </vt:variant>
      <vt:variant>
        <vt:i4>24</vt:i4>
      </vt:variant>
    </vt:vector>
  </HeadingPairs>
  <TitlesOfParts>
    <vt:vector size="27" baseType="lpstr">
      <vt:lpstr>Default Design</vt:lpstr>
      <vt:lpstr>1_Default Design</vt:lpstr>
      <vt:lpstr>2_Default Design</vt:lpstr>
      <vt:lpstr>Slide 1</vt:lpstr>
      <vt:lpstr>Syndicated Metals – A Snapshot</vt:lpstr>
      <vt:lpstr>Corporate Summary</vt:lpstr>
      <vt:lpstr>Syndicated Metals – A New Chapter Opens</vt:lpstr>
      <vt:lpstr>Summary of Key Assets</vt:lpstr>
      <vt:lpstr>Northern Hub – Barbara Project</vt:lpstr>
      <vt:lpstr>Barbara Project – Long Section</vt:lpstr>
      <vt:lpstr>Northern Hub – Key Satellite Exploration Targets</vt:lpstr>
      <vt:lpstr>Northern Hub – Yamamilla Project </vt:lpstr>
      <vt:lpstr>Northern Hub – Yamamilla Project </vt:lpstr>
      <vt:lpstr>Northern Hub – Yamamilla Long Section</vt:lpstr>
      <vt:lpstr>Northern Hub – Blue Star Prospect</vt:lpstr>
      <vt:lpstr>Summary of Key Assets</vt:lpstr>
      <vt:lpstr>Southern Hub – Kalman Project</vt:lpstr>
      <vt:lpstr>Kalman Project – Long Section</vt:lpstr>
      <vt:lpstr>Southern Hub – Dronfield</vt:lpstr>
      <vt:lpstr>Southern Hub - Duke Prospect</vt:lpstr>
      <vt:lpstr>Southern Hub - Nil Desperandum</vt:lpstr>
      <vt:lpstr>Location, Location, Location</vt:lpstr>
      <vt:lpstr>Four Pillars of Shareholder Growth</vt:lpstr>
      <vt:lpstr>Slide 21</vt:lpstr>
      <vt:lpstr>Notes</vt:lpstr>
      <vt:lpstr>Mineral Resources Summary</vt:lpstr>
      <vt:lpstr>Mineral Resources Summary</vt:lpstr>
    </vt:vector>
  </TitlesOfParts>
  <Company>Mark Raats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Raats</dc:creator>
  <cp:lastModifiedBy>andrew.munckton</cp:lastModifiedBy>
  <cp:revision>316</cp:revision>
  <dcterms:created xsi:type="dcterms:W3CDTF">2005-03-10T06:36:36Z</dcterms:created>
  <dcterms:modified xsi:type="dcterms:W3CDTF">2012-11-06T06:11:01Z</dcterms:modified>
</cp:coreProperties>
</file>